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74"/>
  </p:notesMasterIdLst>
  <p:sldIdLst>
    <p:sldId id="256" r:id="rId2"/>
    <p:sldId id="318" r:id="rId3"/>
    <p:sldId id="261" r:id="rId4"/>
    <p:sldId id="258" r:id="rId5"/>
    <p:sldId id="257" r:id="rId6"/>
    <p:sldId id="259" r:id="rId7"/>
    <p:sldId id="260" r:id="rId8"/>
    <p:sldId id="283" r:id="rId9"/>
    <p:sldId id="264" r:id="rId10"/>
    <p:sldId id="273" r:id="rId11"/>
    <p:sldId id="297" r:id="rId12"/>
    <p:sldId id="284" r:id="rId13"/>
    <p:sldId id="290" r:id="rId14"/>
    <p:sldId id="295" r:id="rId15"/>
    <p:sldId id="296" r:id="rId16"/>
    <p:sldId id="291" r:id="rId17"/>
    <p:sldId id="285" r:id="rId18"/>
    <p:sldId id="286" r:id="rId19"/>
    <p:sldId id="287" r:id="rId20"/>
    <p:sldId id="288" r:id="rId21"/>
    <p:sldId id="292" r:id="rId22"/>
    <p:sldId id="289" r:id="rId23"/>
    <p:sldId id="293" r:id="rId24"/>
    <p:sldId id="294" r:id="rId25"/>
    <p:sldId id="265" r:id="rId26"/>
    <p:sldId id="266" r:id="rId27"/>
    <p:sldId id="324" r:id="rId28"/>
    <p:sldId id="267" r:id="rId29"/>
    <p:sldId id="325" r:id="rId30"/>
    <p:sldId id="268" r:id="rId31"/>
    <p:sldId id="269" r:id="rId32"/>
    <p:sldId id="270" r:id="rId33"/>
    <p:sldId id="271" r:id="rId34"/>
    <p:sldId id="326" r:id="rId35"/>
    <p:sldId id="272" r:id="rId36"/>
    <p:sldId id="282" r:id="rId37"/>
    <p:sldId id="277" r:id="rId38"/>
    <p:sldId id="298" r:id="rId39"/>
    <p:sldId id="300" r:id="rId40"/>
    <p:sldId id="301" r:id="rId41"/>
    <p:sldId id="302" r:id="rId42"/>
    <p:sldId id="317" r:id="rId43"/>
    <p:sldId id="299" r:id="rId44"/>
    <p:sldId id="274" r:id="rId45"/>
    <p:sldId id="275" r:id="rId46"/>
    <p:sldId id="307" r:id="rId47"/>
    <p:sldId id="276" r:id="rId48"/>
    <p:sldId id="306" r:id="rId49"/>
    <p:sldId id="280" r:id="rId50"/>
    <p:sldId id="278" r:id="rId51"/>
    <p:sldId id="279" r:id="rId52"/>
    <p:sldId id="281" r:id="rId53"/>
    <p:sldId id="308" r:id="rId54"/>
    <p:sldId id="303" r:id="rId55"/>
    <p:sldId id="304" r:id="rId56"/>
    <p:sldId id="305" r:id="rId57"/>
    <p:sldId id="262" r:id="rId58"/>
    <p:sldId id="309" r:id="rId59"/>
    <p:sldId id="263" r:id="rId60"/>
    <p:sldId id="310" r:id="rId61"/>
    <p:sldId id="311" r:id="rId62"/>
    <p:sldId id="312" r:id="rId63"/>
    <p:sldId id="313" r:id="rId64"/>
    <p:sldId id="315" r:id="rId65"/>
    <p:sldId id="316" r:id="rId66"/>
    <p:sldId id="314" r:id="rId67"/>
    <p:sldId id="319" r:id="rId68"/>
    <p:sldId id="320" r:id="rId69"/>
    <p:sldId id="322" r:id="rId70"/>
    <p:sldId id="321" r:id="rId71"/>
    <p:sldId id="323" r:id="rId72"/>
    <p:sldId id="32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A4027-575B-4EFB-8FB1-6D2FB48D0CE9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77FC4-4B63-4845-A9AC-788C07FD3A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1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ostium</a:t>
            </a:r>
            <a:r>
              <a:rPr lang="en-US" dirty="0" smtClean="0"/>
              <a:t>: separate </a:t>
            </a:r>
            <a:r>
              <a:rPr lang="en-US" dirty="0" err="1" smtClean="0"/>
              <a:t>conus</a:t>
            </a:r>
            <a:r>
              <a:rPr lang="en-US" baseline="0" dirty="0" smtClean="0"/>
              <a:t> branch</a:t>
            </a:r>
          </a:p>
          <a:p>
            <a:r>
              <a:rPr lang="en-US" baseline="0" dirty="0" err="1" smtClean="0"/>
              <a:t>LCx</a:t>
            </a:r>
            <a:r>
              <a:rPr lang="en-US" baseline="0" dirty="0" smtClean="0"/>
              <a:t> and LAD separate origin- absent left main coronary artery.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56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</a:t>
            </a:r>
            <a:r>
              <a:rPr lang="en-US" baseline="0" dirty="0" smtClean="0"/>
              <a:t> tensile stress= </a:t>
            </a:r>
            <a:r>
              <a:rPr lang="en-US" baseline="0" dirty="0" err="1" smtClean="0"/>
              <a:t>laplace</a:t>
            </a:r>
            <a:r>
              <a:rPr lang="en-US" baseline="0" dirty="0" smtClean="0"/>
              <a:t> law T=p(r/t) p blood pressure, r radius, t wall thickness</a:t>
            </a:r>
          </a:p>
          <a:p>
            <a:r>
              <a:rPr lang="en-US" baseline="0" dirty="0" smtClean="0"/>
              <a:t>SS shear stress. Bidirectional flow proximal to the bridge , retrograde in systole and </a:t>
            </a:r>
            <a:r>
              <a:rPr lang="en-US" baseline="0" dirty="0" err="1" smtClean="0"/>
              <a:t>antegrade</a:t>
            </a:r>
            <a:r>
              <a:rPr lang="en-US" baseline="0" dirty="0" smtClean="0"/>
              <a:t> in diastole.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299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Some believe that prognosis of a surgically untreated coronary AV fistula is excellent and operation is indicated only if symptoms are present.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595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pathophysiologic mechanism and/or</a:t>
            </a:r>
            <a:r>
              <a:rPr lang="en-US" baseline="0" dirty="0" smtClean="0"/>
              <a:t> clinical implications.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201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Ischemia</a:t>
            </a:r>
            <a:r>
              <a:rPr lang="en-US" baseline="0" dirty="0" smtClean="0"/>
              <a:t> due to fistulous steal associated with diastolic aortic runoff into RV.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368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67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5006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68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577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250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638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72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765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essential for the posterior descending branch to originate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RCA (the most common pattern) or that the</a:t>
            </a:r>
          </a:p>
          <a:p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ostium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RCA be located at the right anterior sinus of</a:t>
            </a:r>
          </a:p>
          <a:p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Valsalva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(which is normal).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21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anomalous collaterals.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403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Angelini</a:t>
            </a:r>
            <a:r>
              <a:rPr lang="en-US" dirty="0" smtClean="0"/>
              <a:t> et al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53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of these paths has a peculiar, topographic anatomy.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83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ACAOS: RCA from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sinus.</a:t>
            </a:r>
            <a:endParaRPr lang="en-IN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direct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reimplantation</a:t>
            </a:r>
            <a:endParaRPr lang="en-I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ectopic artery at the aortic root (a technically difficult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unreliable approach); (2)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unroofing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intramural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 segment, from the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ostium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exit point, off the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aortic wall; or (3)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osteoplasty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creates a new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ostium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end of the ectopic artery’s intramural segment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27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a.) retrograde</a:t>
            </a:r>
            <a:r>
              <a:rPr lang="en-US" baseline="0" dirty="0" smtClean="0"/>
              <a:t> flow in </a:t>
            </a:r>
            <a:r>
              <a:rPr lang="en-US" baseline="0" dirty="0" err="1" smtClean="0"/>
              <a:t>lcx</a:t>
            </a:r>
            <a:r>
              <a:rPr lang="en-US" baseline="0" dirty="0" smtClean="0"/>
              <a:t> into pulmonary artery</a:t>
            </a:r>
          </a:p>
          <a:p>
            <a:r>
              <a:rPr lang="en-US" baseline="0" dirty="0" smtClean="0"/>
              <a:t>b.) dilated RCA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12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Takeuchi procedure: length of LCA</a:t>
            </a:r>
            <a:r>
              <a:rPr lang="en-US" baseline="0" dirty="0" smtClean="0"/>
              <a:t> makes direct transfer difficult.</a:t>
            </a:r>
          </a:p>
          <a:p>
            <a:r>
              <a:rPr lang="en-US" baseline="0" dirty="0" smtClean="0"/>
              <a:t>Adults: Arteries are less elastic in adults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376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difference between 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ectasia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aneurysm are often subtle  . If the length of the dilated segment is more than 50 % of diameter it is called 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ectasia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When  the diameter is more than 50 % of length it is termed aneurysm .( With a  minimal enlargement of 150 % of the reference segment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7FC4-4B63-4845-A9AC-788C07FD3A75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8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197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559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15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87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67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78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18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546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64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63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93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99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05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7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95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76357-7AB3-4645-9503-968FD3F94751}" type="datetimeFigureOut">
              <a:rPr lang="en-IN" smtClean="0"/>
              <a:t>09-10-2016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1EDA0D-F86A-4C53-83CD-A35CEAED6B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90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436" y="2014330"/>
            <a:ext cx="8553567" cy="2036506"/>
          </a:xfrm>
        </p:spPr>
        <p:txBody>
          <a:bodyPr>
            <a:normAutofit/>
          </a:bodyPr>
          <a:lstStyle/>
          <a:p>
            <a:r>
              <a:rPr lang="en-US" sz="5000" b="1" i="1" dirty="0" smtClean="0"/>
              <a:t>Congenital Coronary artery anomalies</a:t>
            </a:r>
            <a:endParaRPr lang="en-IN" sz="5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2"/>
            <a:ext cx="7766936" cy="160784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DR SANMATH SHETTY K</a:t>
            </a:r>
          </a:p>
          <a:p>
            <a:r>
              <a:rPr lang="en-US" b="1" i="1" dirty="0" smtClean="0"/>
              <a:t>SENIOR RESIDENT</a:t>
            </a:r>
          </a:p>
          <a:p>
            <a:r>
              <a:rPr lang="en-US" b="1" i="1" dirty="0" smtClean="0"/>
              <a:t>DEPT OF CARDIOLOGY</a:t>
            </a:r>
          </a:p>
          <a:p>
            <a:r>
              <a:rPr lang="en-US" b="1" i="1" dirty="0" smtClean="0"/>
              <a:t>MCH, CALICUT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17877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0" y="376316"/>
            <a:ext cx="6419116" cy="618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136" y="1081980"/>
            <a:ext cx="5843280" cy="45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        </a:t>
            </a:r>
            <a:r>
              <a:rPr lang="en-IN" sz="3600" dirty="0" smtClean="0"/>
              <a:t>Anomalies </a:t>
            </a:r>
            <a:r>
              <a:rPr lang="en-IN" sz="3600" dirty="0"/>
              <a:t>of origination </a:t>
            </a:r>
            <a:r>
              <a:rPr lang="en-IN" sz="3600" dirty="0" smtClean="0"/>
              <a:t>and course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9506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ACAOS (anomalous coronary artery from opposite sinus of </a:t>
            </a:r>
            <a:r>
              <a:rPr lang="en-US" dirty="0" err="1" smtClean="0"/>
              <a:t>valsalva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5548"/>
            <a:ext cx="8596668" cy="4678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S</a:t>
            </a:r>
            <a:r>
              <a:rPr lang="en-IN" dirty="0" smtClean="0"/>
              <a:t>erious </a:t>
            </a:r>
            <a:r>
              <a:rPr lang="en-IN" dirty="0"/>
              <a:t>prognostic implications in young </a:t>
            </a:r>
            <a:r>
              <a:rPr lang="en-IN" dirty="0" smtClean="0"/>
              <a:t>individuals.</a:t>
            </a:r>
          </a:p>
          <a:p>
            <a:pPr marL="0" indent="0">
              <a:buNone/>
            </a:pPr>
            <a:r>
              <a:rPr lang="en-US" dirty="0" smtClean="0"/>
              <a:t>Incidence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Among, 9,907 </a:t>
            </a:r>
            <a:r>
              <a:rPr lang="en-IN" dirty="0"/>
              <a:t>patients who underwent electron-beam CT or 64-detector </a:t>
            </a:r>
            <a:r>
              <a:rPr lang="en-IN" dirty="0" smtClean="0"/>
              <a:t>MDCT, incidence of ACAOS was 0.7%.</a:t>
            </a:r>
            <a:r>
              <a:rPr lang="en-IN" dirty="0"/>
              <a:t> </a:t>
            </a:r>
            <a:endParaRPr lang="en-IN" dirty="0" smtClean="0"/>
          </a:p>
          <a:p>
            <a:pPr lvl="1"/>
            <a:r>
              <a:rPr lang="en-IN" dirty="0" smtClean="0"/>
              <a:t>Prevalence RCA from left sinus 56%, LCX from right sinus 16.7%, LM from right sinus 8.3%, LAD from right sinus 2.4%.</a:t>
            </a:r>
            <a:endParaRPr lang="en-IN" dirty="0"/>
          </a:p>
          <a:p>
            <a:pPr marL="0" indent="0">
              <a:buNone/>
            </a:pPr>
            <a:r>
              <a:rPr lang="en-IN" sz="1200" b="1" dirty="0" err="1" smtClean="0">
                <a:solidFill>
                  <a:srgbClr val="FF0000"/>
                </a:solidFill>
              </a:rPr>
              <a:t>Nezarat</a:t>
            </a:r>
            <a:r>
              <a:rPr lang="en-IN" sz="1200" b="1" dirty="0" smtClean="0">
                <a:solidFill>
                  <a:srgbClr val="FF0000"/>
                </a:solidFill>
              </a:rPr>
              <a:t> </a:t>
            </a:r>
            <a:r>
              <a:rPr lang="en-IN" sz="1200" b="1" dirty="0">
                <a:solidFill>
                  <a:srgbClr val="FF0000"/>
                </a:solidFill>
              </a:rPr>
              <a:t>N, </a:t>
            </a:r>
            <a:r>
              <a:rPr lang="en-IN" sz="1200" b="1" dirty="0" err="1">
                <a:solidFill>
                  <a:srgbClr val="FF0000"/>
                </a:solidFill>
              </a:rPr>
              <a:t>Luo</a:t>
            </a:r>
            <a:r>
              <a:rPr lang="en-IN" sz="1200" b="1" dirty="0">
                <a:solidFill>
                  <a:srgbClr val="FF0000"/>
                </a:solidFill>
              </a:rPr>
              <a:t> Y, </a:t>
            </a:r>
            <a:r>
              <a:rPr lang="en-IN" sz="1200" b="1" dirty="0" err="1">
                <a:solidFill>
                  <a:srgbClr val="FF0000"/>
                </a:solidFill>
              </a:rPr>
              <a:t>Darabian</a:t>
            </a:r>
            <a:r>
              <a:rPr lang="en-IN" sz="1200" b="1" dirty="0">
                <a:solidFill>
                  <a:srgbClr val="FF0000"/>
                </a:solidFill>
              </a:rPr>
              <a:t> S, et al. PREVALENCE AND LONG TERM FOLLOW-UP OF ANOMALOUS CORONARY ARTERIES ORIGINATING FROM OPPOSITE SINUS (ACAOS). </a:t>
            </a:r>
            <a:r>
              <a:rPr lang="en-IN" sz="1200" b="1" i="1" dirty="0">
                <a:solidFill>
                  <a:srgbClr val="FF0000"/>
                </a:solidFill>
              </a:rPr>
              <a:t>J Am </a:t>
            </a:r>
            <a:r>
              <a:rPr lang="en-IN" sz="1200" b="1" i="1" dirty="0" err="1">
                <a:solidFill>
                  <a:srgbClr val="FF0000"/>
                </a:solidFill>
              </a:rPr>
              <a:t>Coll</a:t>
            </a:r>
            <a:r>
              <a:rPr lang="en-IN" sz="1200" b="1" i="1" dirty="0">
                <a:solidFill>
                  <a:srgbClr val="FF0000"/>
                </a:solidFill>
              </a:rPr>
              <a:t> </a:t>
            </a:r>
            <a:r>
              <a:rPr lang="en-IN" sz="1200" b="1" i="1" dirty="0" err="1">
                <a:solidFill>
                  <a:srgbClr val="FF0000"/>
                </a:solidFill>
              </a:rPr>
              <a:t>Cardiol</a:t>
            </a:r>
            <a:r>
              <a:rPr lang="en-IN" sz="1200" b="1" i="1" dirty="0">
                <a:solidFill>
                  <a:srgbClr val="FF0000"/>
                </a:solidFill>
              </a:rPr>
              <a:t>. </a:t>
            </a:r>
            <a:r>
              <a:rPr lang="en-IN" sz="1200" b="1" dirty="0" smtClean="0">
                <a:solidFill>
                  <a:srgbClr val="FF0000"/>
                </a:solidFill>
              </a:rPr>
              <a:t>2015;65.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Possible paths of connection to opposite cusps: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Retrocardiac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Retroaortic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Preaortic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between aorta and PA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Intraseptal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supracristal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Precardiac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I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IN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74643"/>
            <a:ext cx="8596668" cy="5166719"/>
          </a:xfrm>
        </p:spPr>
        <p:txBody>
          <a:bodyPr/>
          <a:lstStyle/>
          <a:p>
            <a:r>
              <a:rPr lang="en-US" b="1" dirty="0" smtClean="0"/>
              <a:t>Left circumflex artery from right coronary artery/sinus:</a:t>
            </a:r>
          </a:p>
          <a:p>
            <a:pPr lvl="1"/>
            <a:r>
              <a:rPr lang="en-US" dirty="0" smtClean="0"/>
              <a:t>? Most common anomaly</a:t>
            </a:r>
          </a:p>
          <a:p>
            <a:pPr lvl="1"/>
            <a:r>
              <a:rPr lang="en-US" dirty="0" smtClean="0"/>
              <a:t>LCX passes behind aorta to reach its normal supply territory.</a:t>
            </a:r>
          </a:p>
          <a:p>
            <a:pPr lvl="1"/>
            <a:r>
              <a:rPr lang="en-US" dirty="0" smtClean="0"/>
              <a:t>No general clinical significance; may be compressed if both aortic and mitral prosthetic fixation rings are implanted.</a:t>
            </a:r>
          </a:p>
          <a:p>
            <a:pPr lvl="1"/>
            <a:r>
              <a:rPr lang="en-US" dirty="0" smtClean="0"/>
              <a:t>Unusually higher incidence of atherosclerosis.</a:t>
            </a:r>
          </a:p>
          <a:p>
            <a:endParaRPr lang="en-US" dirty="0" smtClean="0"/>
          </a:p>
          <a:p>
            <a:r>
              <a:rPr lang="en-US" b="1" dirty="0" smtClean="0"/>
              <a:t>LAD from right coronary artery/sinus: </a:t>
            </a:r>
          </a:p>
          <a:p>
            <a:pPr lvl="1"/>
            <a:r>
              <a:rPr lang="en-US" dirty="0" smtClean="0"/>
              <a:t>Rare in absence of congenital heart disease.</a:t>
            </a:r>
          </a:p>
          <a:p>
            <a:pPr lvl="1"/>
            <a:r>
              <a:rPr lang="en-US" dirty="0" smtClean="0"/>
              <a:t>Common in TOF.</a:t>
            </a:r>
          </a:p>
          <a:p>
            <a:pPr lvl="1"/>
            <a:r>
              <a:rPr lang="en-US" dirty="0" smtClean="0"/>
              <a:t>Passes in front of RVOT or through IVS.</a:t>
            </a:r>
          </a:p>
          <a:p>
            <a:pPr lvl="1"/>
            <a:r>
              <a:rPr lang="en-US" dirty="0" smtClean="0"/>
              <a:t>Rarely passes in between aorta and RVOT.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767" y="777461"/>
            <a:ext cx="2555291" cy="2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4643"/>
          </a:xfrm>
        </p:spPr>
        <p:txBody>
          <a:bodyPr/>
          <a:lstStyle/>
          <a:p>
            <a:r>
              <a:rPr lang="en-US" dirty="0" smtClean="0"/>
              <a:t>Crossing pathways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4243"/>
            <a:ext cx="8596668" cy="5168347"/>
          </a:xfrm>
        </p:spPr>
        <p:txBody>
          <a:bodyPr>
            <a:normAutofit/>
          </a:bodyPr>
          <a:lstStyle/>
          <a:p>
            <a:r>
              <a:rPr lang="en-US" dirty="0" err="1" smtClean="0"/>
              <a:t>Retrocardiac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Located behind the tricuspid and mitral valves in the </a:t>
            </a:r>
            <a:r>
              <a:rPr lang="en-US" dirty="0" err="1" smtClean="0"/>
              <a:t>posteriot</a:t>
            </a:r>
            <a:r>
              <a:rPr lang="en-US" dirty="0" smtClean="0"/>
              <a:t> AV groove.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Retroaortic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IN" dirty="0"/>
              <a:t>Next to the posterior wall of the aorta, in the sulcus between the atria and the aorta (the transverse sinus), and finally reaches the left AV groove. </a:t>
            </a:r>
            <a:endParaRPr lang="en-US" dirty="0" smtClean="0"/>
          </a:p>
          <a:p>
            <a:pPr lvl="1"/>
            <a:r>
              <a:rPr lang="en-US" dirty="0" smtClean="0"/>
              <a:t>0.1-0.9%; common in LCX from RCA.</a:t>
            </a:r>
          </a:p>
          <a:p>
            <a:pPr lvl="1"/>
            <a:r>
              <a:rPr lang="en-US" dirty="0" smtClean="0"/>
              <a:t>Less frequent in RCA from left sinus and Left main from right sinus.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/>
              <a:t>Preaortic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Between aorta and PA</a:t>
            </a:r>
          </a:p>
          <a:p>
            <a:pPr lvl="1"/>
            <a:r>
              <a:rPr lang="en-US" dirty="0" smtClean="0"/>
              <a:t>Anomalous RCA, left main or LAD( never isolated LCX) crosses </a:t>
            </a:r>
            <a:r>
              <a:rPr lang="en-US" dirty="0" err="1" smtClean="0"/>
              <a:t>subepicardially</a:t>
            </a:r>
            <a:r>
              <a:rPr lang="en-US" dirty="0" smtClean="0"/>
              <a:t> across the </a:t>
            </a:r>
            <a:r>
              <a:rPr lang="en-US" dirty="0" err="1" smtClean="0"/>
              <a:t>aortopulmonary</a:t>
            </a:r>
            <a:r>
              <a:rPr lang="en-US" dirty="0" smtClean="0"/>
              <a:t> septum.</a:t>
            </a:r>
            <a:endParaRPr lang="en-US" dirty="0"/>
          </a:p>
          <a:p>
            <a:endParaRPr lang="en-US" dirty="0" smtClean="0"/>
          </a:p>
          <a:p>
            <a:pPr lvl="1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259" y="1356569"/>
            <a:ext cx="3103741" cy="26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pathways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Intraseptal </a:t>
            </a:r>
          </a:p>
          <a:p>
            <a:pPr lvl="1"/>
            <a:r>
              <a:rPr lang="en-US" dirty="0"/>
              <a:t>Located inside upper anterior IV septum (embryologic </a:t>
            </a:r>
            <a:r>
              <a:rPr lang="en-US" dirty="0" err="1"/>
              <a:t>conal</a:t>
            </a:r>
            <a:r>
              <a:rPr lang="en-US" dirty="0"/>
              <a:t> septum).</a:t>
            </a:r>
          </a:p>
          <a:p>
            <a:pPr lvl="1"/>
            <a:r>
              <a:rPr lang="en-US" dirty="0"/>
              <a:t>Anomalous path mostly intramural (systolic phasic narrowing on </a:t>
            </a:r>
            <a:r>
              <a:rPr lang="en-US" dirty="0" err="1"/>
              <a:t>angio</a:t>
            </a:r>
            <a:r>
              <a:rPr lang="en-US" dirty="0"/>
              <a:t>) and origin of 1-2 septal perforators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Precardiac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May be taken by ectopic RCA, LM or LAD, never isolated LCX.</a:t>
            </a:r>
          </a:p>
          <a:p>
            <a:pPr lvl="1"/>
            <a:r>
              <a:rPr lang="en-US" dirty="0"/>
              <a:t>Common in patients with TOF (ectopic LAD from right sinus).</a:t>
            </a:r>
          </a:p>
          <a:p>
            <a:pPr lvl="1"/>
            <a:r>
              <a:rPr lang="en-US" dirty="0"/>
              <a:t>Frequently gives </a:t>
            </a:r>
            <a:r>
              <a:rPr lang="en-US" dirty="0" err="1"/>
              <a:t>infundibular</a:t>
            </a:r>
            <a:r>
              <a:rPr lang="en-US" dirty="0"/>
              <a:t> branches; never septal braches.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67" y="1491661"/>
            <a:ext cx="3103133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06" y="523703"/>
            <a:ext cx="2821841" cy="2955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624" y="523703"/>
            <a:ext cx="2805746" cy="2904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2" y="3792994"/>
            <a:ext cx="2996600" cy="279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110" y="3779742"/>
            <a:ext cx="2805746" cy="279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258" y="1719410"/>
            <a:ext cx="2878393" cy="28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15617"/>
            <a:ext cx="8596668" cy="5325745"/>
          </a:xfrm>
        </p:spPr>
        <p:txBody>
          <a:bodyPr/>
          <a:lstStyle/>
          <a:p>
            <a:r>
              <a:rPr lang="en-IN" dirty="0"/>
              <a:t>The traditional </a:t>
            </a:r>
            <a:r>
              <a:rPr lang="en-IN" dirty="0" smtClean="0"/>
              <a:t>concept-the </a:t>
            </a:r>
            <a:r>
              <a:rPr lang="en-IN" dirty="0"/>
              <a:t>aberrant artery was </a:t>
            </a:r>
            <a:r>
              <a:rPr lang="en-IN" dirty="0" smtClean="0"/>
              <a:t>liable to </a:t>
            </a:r>
            <a:r>
              <a:rPr lang="en-IN" dirty="0"/>
              <a:t>a scissors-like </a:t>
            </a:r>
            <a:r>
              <a:rPr lang="en-IN" dirty="0" smtClean="0"/>
              <a:t>mechanism </a:t>
            </a:r>
            <a:r>
              <a:rPr lang="en-IN" dirty="0"/>
              <a:t>especially during exertion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Unlikely because </a:t>
            </a:r>
            <a:r>
              <a:rPr lang="en-IN" dirty="0"/>
              <a:t>at </a:t>
            </a:r>
            <a:r>
              <a:rPr lang="en-IN" dirty="0" smtClean="0"/>
              <a:t>the site </a:t>
            </a:r>
            <a:r>
              <a:rPr lang="en-IN" dirty="0"/>
              <a:t>of closest </a:t>
            </a:r>
            <a:r>
              <a:rPr lang="en-IN" dirty="0" err="1"/>
              <a:t>aortopulmonary</a:t>
            </a:r>
            <a:r>
              <a:rPr lang="en-IN" dirty="0"/>
              <a:t> </a:t>
            </a:r>
            <a:r>
              <a:rPr lang="en-IN" dirty="0" smtClean="0"/>
              <a:t>proximity, </a:t>
            </a:r>
            <a:r>
              <a:rPr lang="en-IN" dirty="0"/>
              <a:t>the </a:t>
            </a:r>
            <a:r>
              <a:rPr lang="en-IN" dirty="0" smtClean="0"/>
              <a:t>anomalous artery </a:t>
            </a:r>
            <a:r>
              <a:rPr lang="en-IN" dirty="0"/>
              <a:t>lies inside the aortic </a:t>
            </a:r>
            <a:r>
              <a:rPr lang="en-IN" dirty="0" smtClean="0"/>
              <a:t>wall.</a:t>
            </a:r>
          </a:p>
          <a:p>
            <a:r>
              <a:rPr lang="en-IN" dirty="0" smtClean="0"/>
              <a:t>IVUS imaging detected this anomaly to </a:t>
            </a:r>
            <a:r>
              <a:rPr lang="en-IN" dirty="0"/>
              <a:t>consist of intramural proximal intussusception of </a:t>
            </a:r>
            <a:r>
              <a:rPr lang="en-IN" dirty="0" smtClean="0"/>
              <a:t>the ectopic </a:t>
            </a:r>
            <a:r>
              <a:rPr lang="en-IN" dirty="0"/>
              <a:t>artery at the aortic-root </a:t>
            </a:r>
            <a:r>
              <a:rPr lang="en-IN" dirty="0" smtClean="0"/>
              <a:t>wall.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/>
              <a:t>M</a:t>
            </a:r>
            <a:r>
              <a:rPr lang="en-IN" dirty="0" smtClean="0"/>
              <a:t>echanisms </a:t>
            </a:r>
            <a:r>
              <a:rPr lang="en-IN" dirty="0"/>
              <a:t>of </a:t>
            </a:r>
            <a:r>
              <a:rPr lang="en-IN" dirty="0" smtClean="0"/>
              <a:t>ischemia:</a:t>
            </a:r>
          </a:p>
          <a:p>
            <a:r>
              <a:rPr lang="en-IN" dirty="0"/>
              <a:t>Coronary </a:t>
            </a:r>
            <a:r>
              <a:rPr lang="en-IN" dirty="0" smtClean="0"/>
              <a:t>hypoplasia: </a:t>
            </a:r>
          </a:p>
          <a:p>
            <a:pPr lvl="1"/>
            <a:r>
              <a:rPr lang="en-IN" dirty="0"/>
              <a:t>I</a:t>
            </a:r>
            <a:r>
              <a:rPr lang="en-IN" dirty="0" smtClean="0"/>
              <a:t>ntramural </a:t>
            </a:r>
            <a:r>
              <a:rPr lang="en-IN" dirty="0"/>
              <a:t>intussuscepted segment of the </a:t>
            </a:r>
            <a:r>
              <a:rPr lang="en-IN" dirty="0" smtClean="0"/>
              <a:t>ectopic artery </a:t>
            </a:r>
            <a:r>
              <a:rPr lang="en-IN" dirty="0"/>
              <a:t>is smaller in circumference than the more </a:t>
            </a:r>
            <a:r>
              <a:rPr lang="en-IN" dirty="0" smtClean="0"/>
              <a:t>distal extramural vessel.</a:t>
            </a:r>
          </a:p>
          <a:p>
            <a:r>
              <a:rPr lang="en-IN" dirty="0"/>
              <a:t>Lateral </a:t>
            </a:r>
            <a:r>
              <a:rPr lang="en-IN" dirty="0" smtClean="0"/>
              <a:t>compression: </a:t>
            </a:r>
          </a:p>
          <a:p>
            <a:pPr lvl="1"/>
            <a:r>
              <a:rPr lang="en-IN" dirty="0"/>
              <a:t>C</a:t>
            </a:r>
            <a:r>
              <a:rPr lang="en-IN" dirty="0" smtClean="0"/>
              <a:t>ross </a:t>
            </a:r>
            <a:r>
              <a:rPr lang="en-IN" dirty="0"/>
              <a:t>section of the </a:t>
            </a:r>
            <a:r>
              <a:rPr lang="en-IN" dirty="0" smtClean="0"/>
              <a:t>intramural segment </a:t>
            </a:r>
            <a:r>
              <a:rPr lang="en-IN" dirty="0"/>
              <a:t>is characteristically not circular but </a:t>
            </a:r>
            <a:r>
              <a:rPr lang="en-IN" dirty="0" smtClean="0"/>
              <a:t>ovoid.</a:t>
            </a:r>
          </a:p>
          <a:p>
            <a:pPr lvl="1"/>
            <a:r>
              <a:rPr lang="en-IN" dirty="0" smtClean="0"/>
              <a:t>Smaller </a:t>
            </a:r>
            <a:r>
              <a:rPr lang="en-IN" dirty="0"/>
              <a:t>diameter is further compressed during </a:t>
            </a:r>
            <a:r>
              <a:rPr lang="en-IN" dirty="0" smtClean="0"/>
              <a:t>each systole.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02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Manifestations of ACAOS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SCD: </a:t>
            </a:r>
            <a:r>
              <a:rPr lang="en-IN" dirty="0"/>
              <a:t>associated with extreme exercise in young adults</a:t>
            </a:r>
            <a:endParaRPr lang="en-US" dirty="0" smtClean="0"/>
          </a:p>
          <a:p>
            <a:pPr lvl="1"/>
            <a:r>
              <a:rPr lang="en-IN" dirty="0"/>
              <a:t>L</a:t>
            </a:r>
            <a:r>
              <a:rPr lang="en-IN" dirty="0" smtClean="0"/>
              <a:t>ow </a:t>
            </a:r>
            <a:r>
              <a:rPr lang="en-IN" dirty="0"/>
              <a:t>cardiac </a:t>
            </a:r>
            <a:r>
              <a:rPr lang="en-IN" dirty="0" smtClean="0"/>
              <a:t>output and </a:t>
            </a:r>
            <a:r>
              <a:rPr lang="en-IN" dirty="0"/>
              <a:t>bradycardia or </a:t>
            </a:r>
            <a:r>
              <a:rPr lang="en-IN" dirty="0" err="1"/>
              <a:t>asystole</a:t>
            </a:r>
            <a:r>
              <a:rPr lang="en-IN" dirty="0"/>
              <a:t> typically occur early after </a:t>
            </a:r>
            <a:r>
              <a:rPr lang="en-IN" dirty="0" smtClean="0"/>
              <a:t>extreme exercise.</a:t>
            </a:r>
          </a:p>
          <a:p>
            <a:pPr lvl="1"/>
            <a:r>
              <a:rPr lang="en-IN" dirty="0"/>
              <a:t>Terminal ventricular fibrillation may also </a:t>
            </a:r>
            <a:r>
              <a:rPr lang="en-IN" dirty="0" smtClean="0"/>
              <a:t>occur.</a:t>
            </a:r>
          </a:p>
          <a:p>
            <a:endParaRPr lang="en-US" dirty="0"/>
          </a:p>
          <a:p>
            <a:r>
              <a:rPr lang="en-IN" dirty="0" err="1"/>
              <a:t>D</a:t>
            </a:r>
            <a:r>
              <a:rPr lang="en-IN" dirty="0" err="1" smtClean="0"/>
              <a:t>yspnea</a:t>
            </a:r>
            <a:r>
              <a:rPr lang="en-IN" dirty="0"/>
              <a:t>, palpitations, angina pectoris, </a:t>
            </a:r>
            <a:r>
              <a:rPr lang="en-IN" dirty="0" smtClean="0"/>
              <a:t>dizziness and syncope: </a:t>
            </a:r>
          </a:p>
          <a:p>
            <a:pPr lvl="1"/>
            <a:r>
              <a:rPr lang="en-IN" dirty="0"/>
              <a:t>M</a:t>
            </a:r>
            <a:r>
              <a:rPr lang="en-IN" dirty="0" smtClean="0"/>
              <a:t>ore </a:t>
            </a:r>
            <a:r>
              <a:rPr lang="en-IN" dirty="0"/>
              <a:t>frequently seen in </a:t>
            </a:r>
            <a:r>
              <a:rPr lang="en-IN" dirty="0" smtClean="0"/>
              <a:t>older adults (specifically </a:t>
            </a:r>
            <a:r>
              <a:rPr lang="en-IN" dirty="0"/>
              <a:t>women) </a:t>
            </a:r>
          </a:p>
          <a:p>
            <a:pPr lvl="1"/>
            <a:r>
              <a:rPr lang="en-IN" dirty="0" smtClean="0"/>
              <a:t>Related to </a:t>
            </a:r>
            <a:r>
              <a:rPr lang="en-IN" dirty="0"/>
              <a:t>the onset of </a:t>
            </a:r>
            <a:r>
              <a:rPr lang="en-IN" dirty="0" smtClean="0"/>
              <a:t>hypertension.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96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8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6435"/>
            <a:ext cx="8596668" cy="5367130"/>
          </a:xfrm>
        </p:spPr>
        <p:txBody>
          <a:bodyPr>
            <a:normAutofit/>
          </a:bodyPr>
          <a:lstStyle/>
          <a:p>
            <a:r>
              <a:rPr lang="en-IN" dirty="0"/>
              <a:t>M</a:t>
            </a:r>
            <a:r>
              <a:rPr lang="en-IN" dirty="0" smtClean="0"/>
              <a:t>edical treatment/observation</a:t>
            </a:r>
          </a:p>
          <a:p>
            <a:pPr lvl="1"/>
            <a:r>
              <a:rPr lang="en-US" dirty="0" smtClean="0"/>
              <a:t>Beta blockers</a:t>
            </a:r>
          </a:p>
          <a:p>
            <a:pPr lvl="1"/>
            <a:r>
              <a:rPr lang="en-US" dirty="0" smtClean="0"/>
              <a:t>Restriction of activity</a:t>
            </a:r>
            <a:endParaRPr lang="en-IN" dirty="0" smtClean="0"/>
          </a:p>
          <a:p>
            <a:r>
              <a:rPr lang="en-IN" dirty="0"/>
              <a:t>C</a:t>
            </a:r>
            <a:r>
              <a:rPr lang="en-IN" dirty="0" smtClean="0"/>
              <a:t>oronary </a:t>
            </a:r>
            <a:r>
              <a:rPr lang="en-IN" dirty="0"/>
              <a:t>angioplasty </a:t>
            </a:r>
            <a:r>
              <a:rPr lang="en-IN" dirty="0" smtClean="0"/>
              <a:t>with stent deployment of the intramural segment</a:t>
            </a:r>
          </a:p>
          <a:p>
            <a:pPr lvl="1"/>
            <a:r>
              <a:rPr lang="en-US" dirty="0" smtClean="0"/>
              <a:t>Technically feasible for right ACAOS.</a:t>
            </a:r>
            <a:endParaRPr lang="en-IN" dirty="0" smtClean="0"/>
          </a:p>
          <a:p>
            <a:pPr lvl="1"/>
            <a:r>
              <a:rPr lang="en-IN" dirty="0"/>
              <a:t>J</a:t>
            </a:r>
            <a:r>
              <a:rPr lang="en-IN" dirty="0" smtClean="0"/>
              <a:t>ustifiable </a:t>
            </a:r>
            <a:r>
              <a:rPr lang="en-IN" dirty="0"/>
              <a:t>in </a:t>
            </a:r>
            <a:r>
              <a:rPr lang="en-IN" dirty="0" smtClean="0"/>
              <a:t>the presence </a:t>
            </a:r>
            <a:r>
              <a:rPr lang="en-IN" dirty="0"/>
              <a:t>of </a:t>
            </a:r>
            <a:endParaRPr lang="en-IN" dirty="0" smtClean="0"/>
          </a:p>
          <a:p>
            <a:pPr marL="457200" lvl="1" indent="0">
              <a:buNone/>
            </a:pPr>
            <a:r>
              <a:rPr lang="en-IN" dirty="0" smtClean="0"/>
              <a:t>(</a:t>
            </a:r>
            <a:r>
              <a:rPr lang="en-IN" dirty="0"/>
              <a:t>1) disabling symptoms and/or a high risk </a:t>
            </a:r>
            <a:r>
              <a:rPr lang="en-IN" dirty="0" smtClean="0"/>
              <a:t>of sudden death</a:t>
            </a:r>
            <a:endParaRPr lang="en-IN" dirty="0"/>
          </a:p>
          <a:p>
            <a:pPr marL="457200" lvl="1" indent="0">
              <a:buNone/>
            </a:pPr>
            <a:r>
              <a:rPr lang="en-IN" dirty="0" smtClean="0"/>
              <a:t>(2</a:t>
            </a:r>
            <a:r>
              <a:rPr lang="en-IN" dirty="0"/>
              <a:t>) area stenosis more severe than 50% </a:t>
            </a:r>
            <a:r>
              <a:rPr lang="en-IN" dirty="0" smtClean="0"/>
              <a:t>on IVUS</a:t>
            </a:r>
            <a:endParaRPr lang="en-IN" dirty="0"/>
          </a:p>
          <a:p>
            <a:pPr marL="457200" lvl="1" indent="0">
              <a:buNone/>
            </a:pPr>
            <a:r>
              <a:rPr lang="en-IN" dirty="0" smtClean="0"/>
              <a:t>(3</a:t>
            </a:r>
            <a:r>
              <a:rPr lang="en-IN" dirty="0"/>
              <a:t>) a </a:t>
            </a:r>
            <a:r>
              <a:rPr lang="en-IN" dirty="0" smtClean="0"/>
              <a:t>large dependent </a:t>
            </a:r>
            <a:r>
              <a:rPr lang="en-IN" dirty="0"/>
              <a:t>myocardial territory </a:t>
            </a:r>
            <a:r>
              <a:rPr lang="en-IN" dirty="0" smtClean="0"/>
              <a:t>(&gt; 1/3</a:t>
            </a:r>
            <a:r>
              <a:rPr lang="en-IN" baseline="30000" dirty="0" smtClean="0"/>
              <a:t>rd</a:t>
            </a:r>
            <a:r>
              <a:rPr lang="en-IN" dirty="0" smtClean="0"/>
              <a:t> of total)</a:t>
            </a:r>
          </a:p>
          <a:p>
            <a:pPr marL="457200" lvl="1" indent="0">
              <a:buNone/>
            </a:pPr>
            <a:r>
              <a:rPr lang="en-IN" dirty="0" smtClean="0"/>
              <a:t>(</a:t>
            </a:r>
            <a:r>
              <a:rPr lang="en-IN" dirty="0"/>
              <a:t>4) reversible ischemia, as documented by </a:t>
            </a:r>
            <a:r>
              <a:rPr lang="en-IN" dirty="0" smtClean="0"/>
              <a:t>a nuclear </a:t>
            </a:r>
            <a:r>
              <a:rPr lang="en-IN" dirty="0"/>
              <a:t>stress test</a:t>
            </a:r>
            <a:r>
              <a:rPr lang="en-IN" dirty="0" smtClean="0"/>
              <a:t>.</a:t>
            </a:r>
          </a:p>
          <a:p>
            <a:r>
              <a:rPr lang="en-IN" dirty="0"/>
              <a:t>S</a:t>
            </a:r>
            <a:r>
              <a:rPr lang="en-IN" dirty="0" smtClean="0"/>
              <a:t>urgical repair</a:t>
            </a:r>
          </a:p>
          <a:p>
            <a:pPr lvl="1"/>
            <a:r>
              <a:rPr lang="en-IN" dirty="0"/>
              <a:t>R</a:t>
            </a:r>
            <a:r>
              <a:rPr lang="en-IN" dirty="0" smtClean="0"/>
              <a:t>ecommended </a:t>
            </a:r>
            <a:r>
              <a:rPr lang="en-IN" dirty="0"/>
              <a:t>for left-ACAOS that involves </a:t>
            </a:r>
            <a:r>
              <a:rPr lang="en-IN" dirty="0" smtClean="0"/>
              <a:t>a large </a:t>
            </a:r>
            <a:r>
              <a:rPr lang="en-IN" dirty="0"/>
              <a:t>territory at </a:t>
            </a:r>
            <a:r>
              <a:rPr lang="en-IN" dirty="0" smtClean="0"/>
              <a:t>risk.</a:t>
            </a:r>
          </a:p>
          <a:p>
            <a:pPr lvl="1"/>
            <a:r>
              <a:rPr lang="en-US" dirty="0" smtClean="0"/>
              <a:t>Direct </a:t>
            </a:r>
            <a:r>
              <a:rPr lang="en-US" dirty="0" err="1" smtClean="0"/>
              <a:t>reimplantation</a:t>
            </a:r>
            <a:r>
              <a:rPr lang="en-US" dirty="0" smtClean="0"/>
              <a:t>, </a:t>
            </a:r>
            <a:r>
              <a:rPr lang="en-US" dirty="0" err="1" smtClean="0"/>
              <a:t>unroofing</a:t>
            </a:r>
            <a:r>
              <a:rPr lang="en-US" dirty="0" smtClean="0"/>
              <a:t> of intramural coronary segment, </a:t>
            </a:r>
            <a:r>
              <a:rPr lang="en-US" dirty="0" err="1" smtClean="0"/>
              <a:t>osteoplasty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35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27583"/>
            <a:ext cx="8596668" cy="4013779"/>
          </a:xfrm>
        </p:spPr>
        <p:txBody>
          <a:bodyPr/>
          <a:lstStyle/>
          <a:p>
            <a:r>
              <a:rPr lang="en-US" sz="2400" dirty="0" smtClean="0"/>
              <a:t>Embryology</a:t>
            </a:r>
          </a:p>
          <a:p>
            <a:r>
              <a:rPr lang="en-US" sz="2400" dirty="0" smtClean="0"/>
              <a:t>Incidence and classification.</a:t>
            </a:r>
          </a:p>
          <a:p>
            <a:r>
              <a:rPr lang="en-US" sz="2400" dirty="0" smtClean="0"/>
              <a:t>Anomalies of origin and course.</a:t>
            </a:r>
          </a:p>
          <a:p>
            <a:r>
              <a:rPr lang="en-US" sz="2400" dirty="0" smtClean="0"/>
              <a:t>Anomalies of intrinsic coronary anatomy</a:t>
            </a:r>
          </a:p>
          <a:p>
            <a:r>
              <a:rPr lang="en-US" sz="2400" dirty="0" smtClean="0"/>
              <a:t>Anomalies of termination</a:t>
            </a:r>
          </a:p>
          <a:p>
            <a:r>
              <a:rPr lang="en-US" sz="2400" dirty="0" smtClean="0"/>
              <a:t>Coronary anomalies associated with CHD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45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148"/>
          </a:xfrm>
        </p:spPr>
        <p:txBody>
          <a:bodyPr/>
          <a:lstStyle/>
          <a:p>
            <a:r>
              <a:rPr lang="en-US" dirty="0" smtClean="0"/>
              <a:t>Single coronary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5218"/>
            <a:ext cx="8596668" cy="49430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single aortic </a:t>
            </a:r>
            <a:r>
              <a:rPr lang="en-US" dirty="0" err="1" smtClean="0"/>
              <a:t>ostium</a:t>
            </a:r>
            <a:r>
              <a:rPr lang="en-US" dirty="0" smtClean="0"/>
              <a:t> or origination provides for all of the coronary blood flow.</a:t>
            </a:r>
          </a:p>
          <a:p>
            <a:pPr marL="0" indent="0">
              <a:buNone/>
            </a:pPr>
            <a:r>
              <a:rPr lang="en-US" dirty="0" smtClean="0"/>
              <a:t>Incidence 0.024%.</a:t>
            </a:r>
          </a:p>
          <a:p>
            <a:pPr marL="0" indent="0">
              <a:buNone/>
            </a:pPr>
            <a:r>
              <a:rPr lang="en-US" dirty="0" smtClean="0"/>
              <a:t>40% associated with cardiac malformations; TOF, TGA, </a:t>
            </a:r>
            <a:r>
              <a:rPr lang="en-US" dirty="0" err="1" smtClean="0"/>
              <a:t>truncus</a:t>
            </a:r>
            <a:r>
              <a:rPr lang="en-US" dirty="0" smtClean="0"/>
              <a:t>, BAV.</a:t>
            </a:r>
          </a:p>
          <a:p>
            <a:pPr marL="0" indent="0">
              <a:buNone/>
            </a:pPr>
            <a:r>
              <a:rPr lang="en-US" dirty="0" smtClean="0"/>
              <a:t>Primary classification based on the location of single </a:t>
            </a:r>
            <a:r>
              <a:rPr lang="en-US" dirty="0" err="1" smtClean="0"/>
              <a:t>ostium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38" y="2981235"/>
            <a:ext cx="5070692" cy="37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8539"/>
            <a:ext cx="8596668" cy="5802824"/>
          </a:xfrm>
        </p:spPr>
        <p:txBody>
          <a:bodyPr/>
          <a:lstStyle/>
          <a:p>
            <a:r>
              <a:rPr lang="en-US" dirty="0" smtClean="0"/>
              <a:t>Can arise from right or left sinus.</a:t>
            </a:r>
          </a:p>
          <a:p>
            <a:r>
              <a:rPr lang="en-US" dirty="0" smtClean="0"/>
              <a:t>May follow its usual course or separate branches may originate from a main coronary artery.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14" y="1270000"/>
            <a:ext cx="1714708" cy="5467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82" y="1221556"/>
            <a:ext cx="1874148" cy="55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coronary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850296"/>
          </a:xfrm>
        </p:spPr>
        <p:txBody>
          <a:bodyPr>
            <a:normAutofit/>
          </a:bodyPr>
          <a:lstStyle/>
          <a:p>
            <a:r>
              <a:rPr lang="en-US" dirty="0" smtClean="0"/>
              <a:t>Coronary blood flow is not affected unless congenital or acquired obstructive disease is present in the proximal trunk.</a:t>
            </a:r>
          </a:p>
          <a:p>
            <a:r>
              <a:rPr lang="en-US" dirty="0" smtClean="0"/>
              <a:t>Incidence of atherosclerotic disease not increased in the mixed trunk.</a:t>
            </a:r>
          </a:p>
          <a:p>
            <a:r>
              <a:rPr lang="en-US" dirty="0" smtClean="0"/>
              <a:t>An ectopic single coronary </a:t>
            </a:r>
            <a:r>
              <a:rPr lang="en-US" dirty="0" err="1" smtClean="0"/>
              <a:t>ostium</a:t>
            </a:r>
            <a:r>
              <a:rPr lang="en-US" dirty="0" smtClean="0"/>
              <a:t> more susceptible to congenital or acquired obstructive disease.</a:t>
            </a:r>
          </a:p>
          <a:p>
            <a:endParaRPr lang="en-US" dirty="0" smtClean="0"/>
          </a:p>
          <a:p>
            <a:r>
              <a:rPr lang="en-US" dirty="0" smtClean="0"/>
              <a:t>Coronary angioplasty of the common trunk contraindicated.</a:t>
            </a:r>
          </a:p>
          <a:p>
            <a:r>
              <a:rPr lang="en-US" dirty="0" smtClean="0"/>
              <a:t>CABG: arterial grafts preferred </a:t>
            </a:r>
          </a:p>
          <a:p>
            <a:pPr lvl="1"/>
            <a:r>
              <a:rPr lang="en-US" dirty="0" smtClean="0"/>
              <a:t>Provide long lasting conduits.</a:t>
            </a:r>
          </a:p>
          <a:p>
            <a:pPr lvl="1"/>
            <a:r>
              <a:rPr lang="en-US" dirty="0" smtClean="0"/>
              <a:t>Proximal mixed trunk obstruction progress to total occlusion soon after successful bypass</a:t>
            </a:r>
          </a:p>
          <a:p>
            <a:pPr lvl="1"/>
            <a:r>
              <a:rPr lang="en-US" dirty="0" smtClean="0"/>
              <a:t>Graft occlusion fatal in such a scenario.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08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Ectopic Coronary </a:t>
            </a:r>
            <a:r>
              <a:rPr lang="en-US" dirty="0" err="1"/>
              <a:t>Ostium</a:t>
            </a:r>
            <a:r>
              <a:rPr lang="en-US" dirty="0"/>
              <a:t> in NCS 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147536" cy="3880773"/>
          </a:xfrm>
        </p:spPr>
        <p:txBody>
          <a:bodyPr/>
          <a:lstStyle/>
          <a:p>
            <a:r>
              <a:rPr lang="en-US" dirty="0" smtClean="0"/>
              <a:t>Benign </a:t>
            </a:r>
            <a:r>
              <a:rPr lang="en-US" dirty="0"/>
              <a:t>anomaly</a:t>
            </a:r>
          </a:p>
          <a:p>
            <a:r>
              <a:rPr lang="en-US" dirty="0"/>
              <a:t>Most commonly involves LCA </a:t>
            </a:r>
            <a:r>
              <a:rPr lang="en-US" dirty="0" err="1"/>
              <a:t>ostium</a:t>
            </a:r>
            <a:endParaRPr lang="en-US" dirty="0"/>
          </a:p>
          <a:p>
            <a:r>
              <a:rPr lang="en-US" dirty="0"/>
              <a:t>Difficult </a:t>
            </a:r>
            <a:r>
              <a:rPr lang="en-US" dirty="0" err="1"/>
              <a:t>cannulation</a:t>
            </a:r>
            <a:r>
              <a:rPr lang="en-US" dirty="0"/>
              <a:t>-unexpected </a:t>
            </a:r>
            <a:r>
              <a:rPr lang="en-US" dirty="0" err="1"/>
              <a:t>location,tangential</a:t>
            </a:r>
            <a:r>
              <a:rPr lang="en-US" dirty="0"/>
              <a:t> or </a:t>
            </a:r>
            <a:r>
              <a:rPr lang="en-US" dirty="0" err="1"/>
              <a:t>slitlike</a:t>
            </a:r>
            <a:r>
              <a:rPr lang="en-US" dirty="0"/>
              <a:t> nature</a:t>
            </a:r>
          </a:p>
          <a:p>
            <a:r>
              <a:rPr lang="en-US" dirty="0"/>
              <a:t>Nonselective angiography-longer than usual LMCA</a:t>
            </a:r>
          </a:p>
          <a:p>
            <a:r>
              <a:rPr lang="en-US" dirty="0"/>
              <a:t>RAO and straight lateral projections are most useful</a:t>
            </a:r>
          </a:p>
          <a:p>
            <a:r>
              <a:rPr lang="en-US" dirty="0"/>
              <a:t>For selective catheterization </a:t>
            </a:r>
            <a:r>
              <a:rPr lang="en-US" dirty="0" err="1"/>
              <a:t>Amplatz</a:t>
            </a:r>
            <a:r>
              <a:rPr lang="en-US" dirty="0"/>
              <a:t> or Multipurpose curved catheters offer best chance of success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Content Placeholder 4" descr="F3.lar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703" y="2160589"/>
            <a:ext cx="3657600" cy="3440262"/>
          </a:xfrm>
          <a:prstGeom prst="rect">
            <a:avLst/>
          </a:prstGeom>
        </p:spPr>
      </p:pic>
      <p:pic>
        <p:nvPicPr>
          <p:cNvPr id="7" name="Content Placeholder 7" descr="F1.medi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703" y="2166220"/>
            <a:ext cx="3657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Ectopic Coronary </a:t>
            </a:r>
            <a:r>
              <a:rPr lang="en-US" dirty="0" err="1"/>
              <a:t>Ostium</a:t>
            </a:r>
            <a:r>
              <a:rPr lang="en-US" dirty="0"/>
              <a:t> Arising Outside the Aortic Root(Ascending Aorta)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782562" cy="404142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Usually involves anterior/left surface of aorta</a:t>
            </a:r>
          </a:p>
          <a:p>
            <a:r>
              <a:rPr lang="en-US" dirty="0"/>
              <a:t>Frequently have slit like orifices and tangential proximal course along aortic wall</a:t>
            </a:r>
          </a:p>
          <a:p>
            <a:r>
              <a:rPr lang="en-US" dirty="0"/>
              <a:t>RCA is most </a:t>
            </a:r>
            <a:r>
              <a:rPr lang="en-US" dirty="0" smtClean="0"/>
              <a:t>frequent </a:t>
            </a:r>
            <a:r>
              <a:rPr lang="en-US" dirty="0"/>
              <a:t>ectopic </a:t>
            </a:r>
            <a:r>
              <a:rPr lang="en-US" dirty="0" smtClean="0"/>
              <a:t>artery.</a:t>
            </a:r>
            <a:endParaRPr lang="en-US" dirty="0"/>
          </a:p>
          <a:p>
            <a:r>
              <a:rPr lang="en-US" dirty="0"/>
              <a:t>Predisposed to more </a:t>
            </a:r>
            <a:r>
              <a:rPr lang="en-US" dirty="0" smtClean="0"/>
              <a:t>atherosclerosis.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Association with Congenital aortic valve anomalies</a:t>
            </a:r>
          </a:p>
          <a:p>
            <a:endParaRPr lang="en-IN" dirty="0"/>
          </a:p>
        </p:txBody>
      </p:sp>
      <p:pic>
        <p:nvPicPr>
          <p:cNvPr id="4" name="Content Placeholder 5" descr="255v61n01-13115093fig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0156" y="2295939"/>
            <a:ext cx="3909391" cy="36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ALCAPA (anomalous left coronary artery from pulmonary artery)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Bland White Garland syndrome</a:t>
            </a:r>
          </a:p>
          <a:p>
            <a:r>
              <a:rPr lang="en-US" sz="2000" dirty="0" smtClean="0"/>
              <a:t>Described in 1933.</a:t>
            </a:r>
          </a:p>
          <a:p>
            <a:r>
              <a:rPr lang="en-US" sz="2000" dirty="0" smtClean="0"/>
              <a:t>Incidence 1:300,000 live births.</a:t>
            </a:r>
          </a:p>
          <a:p>
            <a:r>
              <a:rPr lang="en-US" sz="2000" dirty="0" smtClean="0"/>
              <a:t>One of the most common causes for myocardial ischemia in infants and children.</a:t>
            </a:r>
          </a:p>
          <a:p>
            <a:r>
              <a:rPr lang="en-US" sz="2000" dirty="0" smtClean="0"/>
              <a:t>May occur in isolation; associated with VSD, TOF and </a:t>
            </a:r>
            <a:r>
              <a:rPr lang="en-US" sz="2000" dirty="0" err="1" smtClean="0"/>
              <a:t>coarctation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Usually originates from right pulmonary sinus (close proximity to left aortic sinus)</a:t>
            </a:r>
          </a:p>
          <a:p>
            <a:pPr lvl="1"/>
            <a:r>
              <a:rPr lang="en-US" dirty="0" smtClean="0"/>
              <a:t>Less commonly originates from other pulmonary sinuses or more distally in main or proximal branch pulmonary arteries.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2160589"/>
            <a:ext cx="3205369" cy="41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4975"/>
            <a:ext cx="5922249" cy="50358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Early neonatal period: </a:t>
            </a:r>
          </a:p>
          <a:p>
            <a:pPr lvl="1"/>
            <a:r>
              <a:rPr lang="en-US" dirty="0" smtClean="0"/>
              <a:t>High PVR</a:t>
            </a:r>
          </a:p>
          <a:p>
            <a:pPr lvl="1"/>
            <a:r>
              <a:rPr lang="en-US" dirty="0" err="1" smtClean="0"/>
              <a:t>Antegrade</a:t>
            </a:r>
            <a:r>
              <a:rPr lang="en-US" dirty="0" smtClean="0"/>
              <a:t> perfusion of left coronary myocardial territory</a:t>
            </a:r>
          </a:p>
          <a:p>
            <a:pPr lvl="1"/>
            <a:r>
              <a:rPr lang="en-US" dirty="0" smtClean="0"/>
              <a:t>Perfusion by </a:t>
            </a:r>
            <a:r>
              <a:rPr lang="en-US" dirty="0" err="1" smtClean="0"/>
              <a:t>desaturated</a:t>
            </a:r>
            <a:r>
              <a:rPr lang="en-US" dirty="0" smtClean="0"/>
              <a:t> blood from PA.</a:t>
            </a:r>
          </a:p>
          <a:p>
            <a:r>
              <a:rPr lang="en-US" dirty="0" smtClean="0"/>
              <a:t>Later neonatal period:</a:t>
            </a:r>
          </a:p>
          <a:p>
            <a:pPr lvl="1"/>
            <a:r>
              <a:rPr lang="en-US" dirty="0" smtClean="0"/>
              <a:t>PVR falls ----- coronary perfusion pressure falls.</a:t>
            </a:r>
          </a:p>
          <a:p>
            <a:pPr lvl="1"/>
            <a:r>
              <a:rPr lang="en-US" dirty="0" smtClean="0"/>
              <a:t>Myocardial perfusion depends on collaterals from RCA.</a:t>
            </a:r>
          </a:p>
          <a:p>
            <a:pPr lvl="1"/>
            <a:r>
              <a:rPr lang="en-US" dirty="0" smtClean="0"/>
              <a:t>Further fall in PVR, flow in LAD becomes retrograde.</a:t>
            </a:r>
          </a:p>
          <a:p>
            <a:pPr lvl="1"/>
            <a:r>
              <a:rPr lang="en-US" dirty="0" smtClean="0"/>
              <a:t>“Steal” from right coronary circulation aggravating ischemia.</a:t>
            </a:r>
          </a:p>
          <a:p>
            <a:pPr lvl="1"/>
            <a:r>
              <a:rPr lang="en-US" dirty="0" smtClean="0"/>
              <a:t>Stenosis of LAD origin at this point- reduces the degree of steal and confers a degree of protection.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40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847" y="755858"/>
            <a:ext cx="4163013" cy="57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0262"/>
            <a:ext cx="7167953" cy="4890052"/>
          </a:xfrm>
        </p:spPr>
        <p:txBody>
          <a:bodyPr>
            <a:normAutofit/>
          </a:bodyPr>
          <a:lstStyle/>
          <a:p>
            <a:r>
              <a:rPr lang="en-US" dirty="0" smtClean="0"/>
              <a:t>Symptoms of congestive heart failure in early infancy</a:t>
            </a:r>
          </a:p>
          <a:p>
            <a:pPr lvl="1"/>
            <a:r>
              <a:rPr lang="en-US" dirty="0" smtClean="0"/>
              <a:t>Breathlessness, failure to thrive, sweating and wheezing.</a:t>
            </a:r>
          </a:p>
          <a:p>
            <a:r>
              <a:rPr lang="en-US" dirty="0" smtClean="0"/>
              <a:t>Acute episodes of irritability with associated pallor typically during feeding.</a:t>
            </a:r>
          </a:p>
          <a:p>
            <a:r>
              <a:rPr lang="en-US" dirty="0" smtClean="0"/>
              <a:t>Displaced apex beat, 3</a:t>
            </a:r>
            <a:r>
              <a:rPr lang="en-US" baseline="30000" dirty="0" smtClean="0"/>
              <a:t>rd</a:t>
            </a:r>
            <a:r>
              <a:rPr lang="en-US" dirty="0" smtClean="0"/>
              <a:t> or 4</a:t>
            </a:r>
            <a:r>
              <a:rPr lang="en-US" baseline="30000" dirty="0" smtClean="0"/>
              <a:t>th</a:t>
            </a:r>
            <a:r>
              <a:rPr lang="en-US" dirty="0" smtClean="0"/>
              <a:t> heart sounds, systolic murmur at apex (due to MR secondary to LV dilation or papillary muscle ischemia/rupture)</a:t>
            </a:r>
          </a:p>
          <a:p>
            <a:r>
              <a:rPr lang="en-US" dirty="0" smtClean="0"/>
              <a:t>65% infants die within 1</a:t>
            </a:r>
            <a:r>
              <a:rPr lang="en-US" baseline="30000" dirty="0" smtClean="0"/>
              <a:t>st</a:t>
            </a:r>
            <a:r>
              <a:rPr lang="en-US" dirty="0" smtClean="0"/>
              <a:t> year without treatment. Mortality uncommon in first 2 months.</a:t>
            </a:r>
          </a:p>
          <a:p>
            <a:r>
              <a:rPr lang="en-US" dirty="0" smtClean="0"/>
              <a:t>Others present later in childhood or adulthood with continuous murmur, angina, ventricular arrhythmia or sudden death.</a:t>
            </a:r>
          </a:p>
          <a:p>
            <a:pPr lvl="1"/>
            <a:r>
              <a:rPr lang="en-US" dirty="0" smtClean="0"/>
              <a:t>Average life expectancy in this group 30 yrs.</a:t>
            </a:r>
          </a:p>
          <a:p>
            <a:pPr lvl="1"/>
            <a:r>
              <a:rPr lang="en-US" dirty="0" smtClean="0"/>
              <a:t>Patients surviving beyond 50 </a:t>
            </a:r>
            <a:r>
              <a:rPr lang="en-US" dirty="0" err="1" smtClean="0"/>
              <a:t>yrs</a:t>
            </a:r>
            <a:r>
              <a:rPr lang="en-US" dirty="0" smtClean="0"/>
              <a:t>, risk of sudden death decreases.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378" y="2244089"/>
            <a:ext cx="4287622" cy="30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0" y="1943652"/>
            <a:ext cx="10860336" cy="34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Normal coronary anatomy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488620"/>
              </p:ext>
            </p:extLst>
          </p:nvPr>
        </p:nvGraphicFramePr>
        <p:xfrm>
          <a:off x="1828800" y="1905003"/>
          <a:ext cx="8971722" cy="42719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0060"/>
                <a:gridCol w="6351662"/>
              </a:tblGrid>
              <a:tr h="397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RANGE</a:t>
                      </a:r>
                      <a:endParaRPr lang="en-US" dirty="0"/>
                    </a:p>
                  </a:txBody>
                  <a:tcPr marL="82321" marR="82321"/>
                </a:tc>
              </a:tr>
              <a:tr h="397392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</a:t>
                      </a:r>
                      <a:r>
                        <a:rPr lang="en-US" dirty="0" err="1" smtClean="0"/>
                        <a:t>ostia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2 to 4</a:t>
                      </a:r>
                      <a:endParaRPr lang="en-US" dirty="0"/>
                    </a:p>
                  </a:txBody>
                  <a:tcPr marL="82321" marR="82321"/>
                </a:tc>
              </a:tr>
              <a:tr h="397392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Right and left anterior sinuses</a:t>
                      </a:r>
                      <a:endParaRPr lang="en-US" dirty="0"/>
                    </a:p>
                  </a:txBody>
                  <a:tcPr marL="82321" marR="82321"/>
                </a:tc>
              </a:tr>
              <a:tr h="397392">
                <a:tc>
                  <a:txBody>
                    <a:bodyPr/>
                    <a:lstStyle/>
                    <a:p>
                      <a:r>
                        <a:rPr lang="en-US" dirty="0" smtClean="0"/>
                        <a:t>Proximal orientation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45° to 90° off the aortic wall</a:t>
                      </a:r>
                      <a:endParaRPr lang="en-US" dirty="0"/>
                    </a:p>
                  </a:txBody>
                  <a:tcPr marL="82321" marR="82321"/>
                </a:tc>
              </a:tr>
              <a:tr h="397392">
                <a:tc>
                  <a:txBody>
                    <a:bodyPr/>
                    <a:lstStyle/>
                    <a:p>
                      <a:r>
                        <a:rPr lang="en-US" dirty="0" smtClean="0"/>
                        <a:t>Proximal common stem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Only left (LAD and </a:t>
                      </a:r>
                      <a:r>
                        <a:rPr lang="en-US" sz="1800" kern="1200" baseline="0" dirty="0" err="1" smtClean="0"/>
                        <a:t>Cx</a:t>
                      </a:r>
                      <a:r>
                        <a:rPr lang="en-US" sz="1800" kern="1200" baseline="0" dirty="0" smtClean="0"/>
                        <a:t>)</a:t>
                      </a:r>
                      <a:endParaRPr lang="en-US" dirty="0"/>
                    </a:p>
                  </a:txBody>
                  <a:tcPr marL="82321" marR="82321"/>
                </a:tc>
              </a:tr>
              <a:tr h="397392">
                <a:tc>
                  <a:txBody>
                    <a:bodyPr/>
                    <a:lstStyle/>
                    <a:p>
                      <a:r>
                        <a:rPr lang="en-US" dirty="0" smtClean="0"/>
                        <a:t>Proximal course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Direct from </a:t>
                      </a:r>
                      <a:r>
                        <a:rPr lang="en-US" sz="1800" kern="1200" baseline="0" dirty="0" err="1" smtClean="0"/>
                        <a:t>ostium</a:t>
                      </a:r>
                      <a:r>
                        <a:rPr lang="en-US" sz="1800" kern="1200" baseline="0" dirty="0" smtClean="0"/>
                        <a:t> to destination</a:t>
                      </a:r>
                      <a:endParaRPr lang="en-US" dirty="0"/>
                    </a:p>
                  </a:txBody>
                  <a:tcPr marL="82321" marR="82321"/>
                </a:tc>
              </a:tr>
              <a:tr h="397392">
                <a:tc>
                  <a:txBody>
                    <a:bodyPr/>
                    <a:lstStyle/>
                    <a:p>
                      <a:r>
                        <a:rPr lang="en-US" dirty="0" smtClean="0"/>
                        <a:t>Mid-course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Extramural (</a:t>
                      </a:r>
                      <a:r>
                        <a:rPr lang="en-US" sz="1800" kern="1200" baseline="0" dirty="0" err="1" smtClean="0"/>
                        <a:t>subepicardial</a:t>
                      </a:r>
                      <a:r>
                        <a:rPr lang="en-US" sz="1800" kern="1200" baseline="0" dirty="0" smtClean="0"/>
                        <a:t>)</a:t>
                      </a:r>
                      <a:endParaRPr lang="en-US" dirty="0"/>
                    </a:p>
                  </a:txBody>
                  <a:tcPr marL="82321" marR="82321"/>
                </a:tc>
              </a:tr>
              <a:tr h="397392">
                <a:tc>
                  <a:txBody>
                    <a:bodyPr/>
                    <a:lstStyle/>
                    <a:p>
                      <a:r>
                        <a:rPr lang="en-US" dirty="0" smtClean="0"/>
                        <a:t>Branches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Adequate for the dependent myocardium</a:t>
                      </a:r>
                      <a:endParaRPr lang="en-US" dirty="0"/>
                    </a:p>
                  </a:txBody>
                  <a:tcPr marL="82321" marR="82321"/>
                </a:tc>
              </a:tr>
              <a:tr h="695435"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 territories                                                          </a:t>
                      </a:r>
                    </a:p>
                    <a:p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RCA (RV free wall), LAD (</a:t>
                      </a:r>
                      <a:r>
                        <a:rPr lang="en-US" sz="1800" kern="1200" baseline="0" dirty="0" err="1" smtClean="0"/>
                        <a:t>anteroseptal</a:t>
                      </a:r>
                      <a:r>
                        <a:rPr lang="en-US" sz="1800" kern="1200" baseline="0" dirty="0" smtClean="0"/>
                        <a:t>),OM (LV free wall)</a:t>
                      </a:r>
                      <a:endParaRPr lang="en-US" dirty="0"/>
                    </a:p>
                  </a:txBody>
                  <a:tcPr marL="82321" marR="82321"/>
                </a:tc>
              </a:tr>
              <a:tr h="397392">
                <a:tc>
                  <a:txBody>
                    <a:bodyPr/>
                    <a:lstStyle/>
                    <a:p>
                      <a:r>
                        <a:rPr lang="en-US" dirty="0" smtClean="0"/>
                        <a:t>Termination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Capillary bed</a:t>
                      </a:r>
                      <a:endParaRPr lang="en-US" dirty="0"/>
                    </a:p>
                  </a:txBody>
                  <a:tcPr marL="82321" marR="823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0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214914" cy="4438994"/>
          </a:xfrm>
        </p:spPr>
        <p:txBody>
          <a:bodyPr>
            <a:normAutofit/>
          </a:bodyPr>
          <a:lstStyle/>
          <a:p>
            <a:r>
              <a:rPr lang="en-US" dirty="0" smtClean="0"/>
              <a:t>Chest X ray:</a:t>
            </a:r>
          </a:p>
          <a:p>
            <a:r>
              <a:rPr lang="en-US" dirty="0" smtClean="0"/>
              <a:t>Non specific</a:t>
            </a:r>
          </a:p>
          <a:p>
            <a:r>
              <a:rPr lang="en-US" dirty="0" smtClean="0"/>
              <a:t>Cardiomegaly LV enlargement</a:t>
            </a:r>
          </a:p>
          <a:p>
            <a:r>
              <a:rPr lang="en-US" dirty="0" smtClean="0"/>
              <a:t>Pulmonary venous congestion</a:t>
            </a:r>
          </a:p>
          <a:p>
            <a:endParaRPr lang="en-US" dirty="0"/>
          </a:p>
          <a:p>
            <a:r>
              <a:rPr lang="en-US" dirty="0" smtClean="0"/>
              <a:t>ECG:</a:t>
            </a:r>
          </a:p>
          <a:p>
            <a:r>
              <a:rPr lang="en-US" dirty="0" smtClean="0"/>
              <a:t>Pathological q waves </a:t>
            </a:r>
            <a:r>
              <a:rPr lang="en-US" dirty="0" err="1" smtClean="0"/>
              <a:t>inferolateral</a:t>
            </a:r>
            <a:r>
              <a:rPr lang="en-US" dirty="0" smtClean="0"/>
              <a:t> leads</a:t>
            </a:r>
          </a:p>
          <a:p>
            <a:r>
              <a:rPr lang="en-US" dirty="0" smtClean="0"/>
              <a:t>Poor R wave progression and T wave inversion.</a:t>
            </a:r>
          </a:p>
          <a:p>
            <a:r>
              <a:rPr lang="en-US" dirty="0" smtClean="0"/>
              <a:t>Q wave width &gt; 30 </a:t>
            </a:r>
            <a:r>
              <a:rPr lang="en-US" dirty="0" err="1" smtClean="0"/>
              <a:t>ms</a:t>
            </a:r>
            <a:r>
              <a:rPr lang="en-US" dirty="0" smtClean="0"/>
              <a:t> in lead I, q wave depth &gt;3 mm in </a:t>
            </a:r>
            <a:r>
              <a:rPr lang="en-US" dirty="0" err="1" smtClean="0"/>
              <a:t>aVL</a:t>
            </a:r>
            <a:r>
              <a:rPr lang="en-US" dirty="0" smtClean="0"/>
              <a:t> and QR pattern in </a:t>
            </a:r>
            <a:r>
              <a:rPr lang="en-US" dirty="0" err="1" smtClean="0"/>
              <a:t>aVL</a:t>
            </a:r>
            <a:r>
              <a:rPr lang="en-US" smtClean="0"/>
              <a:t> significantly </a:t>
            </a:r>
            <a:r>
              <a:rPr lang="en-US" dirty="0" smtClean="0"/>
              <a:t>associated with ALCAPA.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247" y="2036416"/>
            <a:ext cx="5193353" cy="29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67409"/>
            <a:ext cx="6598109" cy="5537779"/>
          </a:xfrm>
        </p:spPr>
        <p:txBody>
          <a:bodyPr/>
          <a:lstStyle/>
          <a:p>
            <a:r>
              <a:rPr lang="en-US" b="1" dirty="0" smtClean="0"/>
              <a:t>ECHO:</a:t>
            </a:r>
          </a:p>
          <a:p>
            <a:r>
              <a:rPr lang="en-US" dirty="0" smtClean="0"/>
              <a:t>LV dilated</a:t>
            </a:r>
          </a:p>
          <a:p>
            <a:r>
              <a:rPr lang="en-US" dirty="0" smtClean="0"/>
              <a:t>Impaired systolic and diastolic function</a:t>
            </a:r>
          </a:p>
          <a:p>
            <a:r>
              <a:rPr lang="en-US" dirty="0" smtClean="0"/>
              <a:t>Papillary muscles bright and echogenic ( due to infarction and fibrosis)</a:t>
            </a:r>
          </a:p>
          <a:p>
            <a:r>
              <a:rPr lang="en-US" dirty="0" smtClean="0"/>
              <a:t>Mitral regurgitation.</a:t>
            </a:r>
          </a:p>
          <a:p>
            <a:r>
              <a:rPr lang="en-US" dirty="0" smtClean="0"/>
              <a:t>2D imaging of coronaries: LCA takes a course very close to left aortic sinus (connection may be </a:t>
            </a:r>
            <a:r>
              <a:rPr lang="en-US" dirty="0" err="1" smtClean="0"/>
              <a:t>misinterpretated</a:t>
            </a:r>
            <a:r>
              <a:rPr lang="en-US" dirty="0" smtClean="0"/>
              <a:t> as normal in </a:t>
            </a:r>
            <a:r>
              <a:rPr lang="en-US" dirty="0" err="1" smtClean="0"/>
              <a:t>upto</a:t>
            </a:r>
            <a:r>
              <a:rPr lang="en-US" dirty="0" smtClean="0"/>
              <a:t> 70%).</a:t>
            </a:r>
          </a:p>
          <a:p>
            <a:r>
              <a:rPr lang="en-US" dirty="0" smtClean="0"/>
              <a:t>Doppler assessment with </a:t>
            </a:r>
            <a:r>
              <a:rPr lang="en-US" dirty="0" err="1" smtClean="0"/>
              <a:t>colour</a:t>
            </a:r>
            <a:r>
              <a:rPr lang="en-US" dirty="0" smtClean="0"/>
              <a:t> flow mapping of coronary flow</a:t>
            </a:r>
          </a:p>
          <a:p>
            <a:pPr lvl="2"/>
            <a:r>
              <a:rPr lang="en-US" dirty="0" smtClean="0"/>
              <a:t>Retrograde flow in LAD and retrograde jet of flow in PA</a:t>
            </a:r>
          </a:p>
          <a:p>
            <a:r>
              <a:rPr lang="en-US" dirty="0" smtClean="0"/>
              <a:t>RCA dilated – RCA: aorta ratio ≥0.14.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952" y="1117323"/>
            <a:ext cx="4565197" cy="277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080" y="3896139"/>
            <a:ext cx="4200940" cy="29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2453"/>
            <a:ext cx="5643953" cy="5300870"/>
          </a:xfrm>
        </p:spPr>
        <p:txBody>
          <a:bodyPr>
            <a:normAutofit/>
          </a:bodyPr>
          <a:lstStyle/>
          <a:p>
            <a:r>
              <a:rPr lang="en-US" b="1" dirty="0" smtClean="0"/>
              <a:t>CT/ MRI: </a:t>
            </a:r>
            <a:r>
              <a:rPr lang="en-US" dirty="0" smtClean="0"/>
              <a:t>useful in adult patients with poor acoustic window.</a:t>
            </a:r>
          </a:p>
          <a:p>
            <a:r>
              <a:rPr lang="en-US" dirty="0" smtClean="0"/>
              <a:t>CT demonstrates better spatial resolution.</a:t>
            </a:r>
          </a:p>
          <a:p>
            <a:r>
              <a:rPr lang="en-US" dirty="0" smtClean="0"/>
              <a:t>MRI allows functional assessment of LV function and myocardial viability.</a:t>
            </a:r>
          </a:p>
          <a:p>
            <a:endParaRPr lang="en-US" dirty="0"/>
          </a:p>
          <a:p>
            <a:r>
              <a:rPr lang="en-US" b="1" dirty="0" smtClean="0"/>
              <a:t>Cardiac </a:t>
            </a:r>
            <a:r>
              <a:rPr lang="en-US" b="1" dirty="0" err="1" smtClean="0"/>
              <a:t>Catheterisation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Gold standard for diagnosis.</a:t>
            </a:r>
          </a:p>
          <a:p>
            <a:r>
              <a:rPr lang="en-US" dirty="0" smtClean="0"/>
              <a:t>Elevated LVEDP, subsequently elevated pulmonary and RV pressures.</a:t>
            </a:r>
          </a:p>
          <a:p>
            <a:r>
              <a:rPr lang="en-US" dirty="0" smtClean="0"/>
              <a:t>Aortic root angiography or selective RCA : delineates anomalous LCA and extent of collateralization.</a:t>
            </a:r>
            <a:endParaRPr lang="en-IN" dirty="0"/>
          </a:p>
        </p:txBody>
      </p:sp>
      <p:pic>
        <p:nvPicPr>
          <p:cNvPr id="1026" name="Picture 2" descr="https://openi.nlm.nih.gov/imgs/512/0/2414822/2414822_1749-8090-3-3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6" y="12700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113"/>
          </a:xfrm>
        </p:spPr>
        <p:txBody>
          <a:bodyPr/>
          <a:lstStyle/>
          <a:p>
            <a:r>
              <a:rPr lang="en-US" dirty="0" smtClean="0"/>
              <a:t>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2697"/>
            <a:ext cx="8596668" cy="5512903"/>
          </a:xfrm>
        </p:spPr>
        <p:txBody>
          <a:bodyPr/>
          <a:lstStyle/>
          <a:p>
            <a:r>
              <a:rPr lang="en-US" dirty="0" smtClean="0"/>
              <a:t>Medical supportive treatment:</a:t>
            </a:r>
            <a:r>
              <a:rPr lang="en-IN" dirty="0" smtClean="0"/>
              <a:t> ventilation, inotropes, diuretics and afterload reduction.</a:t>
            </a:r>
          </a:p>
          <a:p>
            <a:r>
              <a:rPr lang="en-US" dirty="0"/>
              <a:t>S</a:t>
            </a:r>
            <a:r>
              <a:rPr lang="en-US" dirty="0" smtClean="0"/>
              <a:t>urgical techniques: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58" y="2400097"/>
            <a:ext cx="7754444" cy="3565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796" y="337254"/>
            <a:ext cx="7133967" cy="6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35" y="1420717"/>
            <a:ext cx="10467094" cy="42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outcomes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 rates reduced from 75–80% in 80s to 0-23% in current era.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Risk factors associated with increased 30 day mortality</a:t>
            </a:r>
          </a:p>
          <a:p>
            <a:pPr lvl="1"/>
            <a:r>
              <a:rPr lang="en-US" dirty="0" smtClean="0"/>
              <a:t>Young age at operation</a:t>
            </a:r>
          </a:p>
          <a:p>
            <a:pPr lvl="1"/>
            <a:r>
              <a:rPr lang="en-US" dirty="0" smtClean="0"/>
              <a:t>Reduced preoperative LV function</a:t>
            </a:r>
          </a:p>
          <a:p>
            <a:pPr marL="457200" lvl="1" indent="0">
              <a:buNone/>
            </a:pPr>
            <a:endParaRPr lang="en-IN" dirty="0" smtClean="0"/>
          </a:p>
          <a:p>
            <a:r>
              <a:rPr lang="en-US" dirty="0" smtClean="0"/>
              <a:t>Degree of MR not consistently found to influence early </a:t>
            </a:r>
            <a:r>
              <a:rPr lang="en-US" smtClean="0"/>
              <a:t>mortality.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MR improves with time; consensus that mitral valve surgery at the time of ALCAPA repair is not necessary (unless there is papillary muscle rupture).</a:t>
            </a:r>
          </a:p>
        </p:txBody>
      </p:sp>
    </p:spTree>
    <p:extLst>
      <p:ext uri="{BB962C8B-B14F-4D97-AF65-F5344CB8AC3E}">
        <p14:creationId xmlns:p14="http://schemas.microsoft.com/office/powerpoint/2010/main" val="27215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6922"/>
          </a:xfrm>
        </p:spPr>
        <p:txBody>
          <a:bodyPr/>
          <a:lstStyle/>
          <a:p>
            <a:r>
              <a:rPr lang="en-US" dirty="0" smtClean="0"/>
              <a:t>ARCAPA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5462"/>
            <a:ext cx="4133205" cy="5353878"/>
          </a:xfrm>
        </p:spPr>
        <p:txBody>
          <a:bodyPr>
            <a:normAutofit/>
          </a:bodyPr>
          <a:lstStyle/>
          <a:p>
            <a:r>
              <a:rPr lang="en-US" dirty="0" smtClean="0"/>
              <a:t>Rarer than ALCAPA.</a:t>
            </a:r>
          </a:p>
          <a:p>
            <a:r>
              <a:rPr lang="en-IN" smtClean="0"/>
              <a:t>? Lesion </a:t>
            </a:r>
            <a:r>
              <a:rPr lang="en-IN" dirty="0"/>
              <a:t>occurs more </a:t>
            </a:r>
            <a:r>
              <a:rPr lang="en-IN" dirty="0" smtClean="0"/>
              <a:t>frequently and </a:t>
            </a:r>
            <a:r>
              <a:rPr lang="en-IN" dirty="0"/>
              <a:t>is underdiagnosed because of the </a:t>
            </a:r>
            <a:r>
              <a:rPr lang="en-IN" dirty="0" smtClean="0"/>
              <a:t>relatively benign </a:t>
            </a:r>
            <a:r>
              <a:rPr lang="en-IN" dirty="0"/>
              <a:t>nature of the </a:t>
            </a:r>
            <a:r>
              <a:rPr lang="en-IN" dirty="0" smtClean="0"/>
              <a:t>lesion.</a:t>
            </a:r>
          </a:p>
          <a:p>
            <a:r>
              <a:rPr lang="en-IN" dirty="0"/>
              <a:t>Diagnosis is usually made at autopsy or incidentally </a:t>
            </a:r>
            <a:r>
              <a:rPr lang="en-IN" dirty="0" smtClean="0"/>
              <a:t>in asymptomatic </a:t>
            </a:r>
            <a:r>
              <a:rPr lang="en-IN" dirty="0"/>
              <a:t>adults</a:t>
            </a:r>
            <a:r>
              <a:rPr lang="en-IN" dirty="0" smtClean="0"/>
              <a:t>.</a:t>
            </a:r>
          </a:p>
          <a:p>
            <a:r>
              <a:rPr lang="en-US" dirty="0" smtClean="0"/>
              <a:t>Less commonly present with myocardial ischemia and SCD, particularly in right dominant coronary pattern.</a:t>
            </a:r>
            <a:endParaRPr lang="en-IN" dirty="0" smtClean="0"/>
          </a:p>
          <a:p>
            <a:r>
              <a:rPr lang="en-US" dirty="0" smtClean="0"/>
              <a:t>Treatment : surgical </a:t>
            </a:r>
            <a:r>
              <a:rPr lang="en-US" dirty="0" err="1" smtClean="0"/>
              <a:t>reimplantation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With evidence of ischemia.</a:t>
            </a:r>
          </a:p>
          <a:p>
            <a:pPr lvl="1"/>
            <a:r>
              <a:rPr lang="en-US" dirty="0" smtClean="0"/>
              <a:t>All patients, to prevent SCD.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52" y="1450732"/>
            <a:ext cx="6647748" cy="47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/>
          <a:lstStyle/>
          <a:p>
            <a:r>
              <a:rPr lang="en-US" b="1" i="1" u="sng" dirty="0" smtClean="0"/>
              <a:t>Isolated connection of LCX or LAD from pulmonary trunk:</a:t>
            </a:r>
          </a:p>
          <a:p>
            <a:r>
              <a:rPr lang="en-US" dirty="0" smtClean="0"/>
              <a:t>Less lethal than ALCAPA.</a:t>
            </a:r>
          </a:p>
          <a:p>
            <a:r>
              <a:rPr lang="en-US" dirty="0" smtClean="0"/>
              <a:t>Rarer than ARCAPA.</a:t>
            </a:r>
          </a:p>
          <a:p>
            <a:r>
              <a:rPr lang="en-US" dirty="0" smtClean="0"/>
              <a:t>Indication for surgery similar to ARCAPA.</a:t>
            </a:r>
          </a:p>
          <a:p>
            <a:endParaRPr lang="en-US" dirty="0"/>
          </a:p>
          <a:p>
            <a:r>
              <a:rPr lang="en-IN" b="1" i="1" u="sng" dirty="0"/>
              <a:t>Total Anomalous Connection of Coronary </a:t>
            </a:r>
            <a:r>
              <a:rPr lang="en-IN" b="1" i="1" u="sng" dirty="0" smtClean="0"/>
              <a:t>Arteries to </a:t>
            </a:r>
            <a:r>
              <a:rPr lang="en-IN" b="1" i="1" u="sng" dirty="0"/>
              <a:t>Pulmonary </a:t>
            </a:r>
            <a:r>
              <a:rPr lang="en-IN" b="1" i="1" u="sng" dirty="0" smtClean="0"/>
              <a:t>Trunk</a:t>
            </a:r>
            <a:r>
              <a:rPr lang="en-IN" dirty="0" smtClean="0"/>
              <a:t>:</a:t>
            </a:r>
          </a:p>
          <a:p>
            <a:r>
              <a:rPr lang="en-IN" dirty="0"/>
              <a:t>S</a:t>
            </a:r>
            <a:r>
              <a:rPr lang="en-IN" dirty="0" smtClean="0"/>
              <a:t>ingle </a:t>
            </a:r>
            <a:r>
              <a:rPr lang="en-IN" dirty="0" err="1"/>
              <a:t>ostium</a:t>
            </a:r>
            <a:r>
              <a:rPr lang="en-IN" dirty="0"/>
              <a:t> and trunk from </a:t>
            </a:r>
            <a:r>
              <a:rPr lang="en-IN" dirty="0" smtClean="0"/>
              <a:t>which all </a:t>
            </a:r>
            <a:r>
              <a:rPr lang="en-IN" dirty="0"/>
              <a:t>branches emerge or from 2</a:t>
            </a:r>
            <a:r>
              <a:rPr lang="en-IN" dirty="0" smtClean="0"/>
              <a:t> </a:t>
            </a:r>
            <a:r>
              <a:rPr lang="en-IN" dirty="0" err="1"/>
              <a:t>ostia</a:t>
            </a:r>
            <a:r>
              <a:rPr lang="en-IN" dirty="0"/>
              <a:t> close </a:t>
            </a:r>
            <a:r>
              <a:rPr lang="en-IN" dirty="0" smtClean="0"/>
              <a:t>together giving rise </a:t>
            </a:r>
            <a:r>
              <a:rPr lang="en-IN" dirty="0"/>
              <a:t>to left and right coronary </a:t>
            </a:r>
            <a:r>
              <a:rPr lang="en-IN" dirty="0" smtClean="0"/>
              <a:t>systems.</a:t>
            </a:r>
          </a:p>
          <a:p>
            <a:r>
              <a:rPr lang="en-IN" dirty="0"/>
              <a:t>S</a:t>
            </a:r>
            <a:r>
              <a:rPr lang="en-IN" dirty="0" smtClean="0"/>
              <a:t>ymptoms </a:t>
            </a:r>
            <a:r>
              <a:rPr lang="en-IN" dirty="0"/>
              <a:t>appear within a few days of birth, and </a:t>
            </a:r>
            <a:r>
              <a:rPr lang="en-IN" dirty="0" smtClean="0"/>
              <a:t>death follows </a:t>
            </a:r>
            <a:r>
              <a:rPr lang="en-IN" dirty="0"/>
              <a:t>within 2 </a:t>
            </a:r>
            <a:r>
              <a:rPr lang="en-IN" dirty="0" smtClean="0"/>
              <a:t>weeks.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3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     </a:t>
            </a:r>
            <a:r>
              <a:rPr lang="en-IN" sz="3600" dirty="0" smtClean="0"/>
              <a:t>ANOMALIES </a:t>
            </a:r>
            <a:r>
              <a:rPr lang="en-IN" sz="3600" dirty="0"/>
              <a:t>OF INTRINSIC </a:t>
            </a:r>
            <a:r>
              <a:rPr lang="en-IN" sz="3600" dirty="0" smtClean="0"/>
              <a:t>CORONARY</a:t>
            </a:r>
          </a:p>
          <a:p>
            <a:pPr marL="0" indent="0">
              <a:buNone/>
            </a:pPr>
            <a:r>
              <a:rPr lang="en-IN" sz="3600" dirty="0"/>
              <a:t> </a:t>
            </a:r>
            <a:r>
              <a:rPr lang="en-IN" sz="3600" dirty="0" smtClean="0"/>
              <a:t>              ARTERIAL </a:t>
            </a:r>
            <a:r>
              <a:rPr lang="en-IN" sz="3600" dirty="0"/>
              <a:t>ANATOMY</a:t>
            </a:r>
          </a:p>
        </p:txBody>
      </p:sp>
    </p:spTree>
    <p:extLst>
      <p:ext uri="{BB962C8B-B14F-4D97-AF65-F5344CB8AC3E}">
        <p14:creationId xmlns:p14="http://schemas.microsoft.com/office/powerpoint/2010/main" val="38970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878"/>
          </a:xfrm>
        </p:spPr>
        <p:txBody>
          <a:bodyPr/>
          <a:lstStyle/>
          <a:p>
            <a:r>
              <a:rPr lang="en-IN" dirty="0"/>
              <a:t>Congenital </a:t>
            </a:r>
            <a:r>
              <a:rPr lang="en-IN" dirty="0" err="1"/>
              <a:t>Ostial</a:t>
            </a:r>
            <a:r>
              <a:rPr lang="en-IN" dirty="0"/>
              <a:t> Stenosis or Atresia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/>
          <a:lstStyle/>
          <a:p>
            <a:r>
              <a:rPr lang="en-US" dirty="0" smtClean="0"/>
              <a:t>Atresia (dimple seen from aortic side) </a:t>
            </a:r>
          </a:p>
          <a:p>
            <a:endParaRPr lang="en-US" dirty="0"/>
          </a:p>
          <a:p>
            <a:r>
              <a:rPr lang="en-US" dirty="0" smtClean="0"/>
              <a:t>Stenosis due to membrane or fibrotic ridge.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IN" dirty="0"/>
              <a:t>F</a:t>
            </a:r>
            <a:r>
              <a:rPr lang="en-IN" dirty="0" smtClean="0"/>
              <a:t>requently </a:t>
            </a:r>
            <a:r>
              <a:rPr lang="en-IN" dirty="0"/>
              <a:t>occurs </a:t>
            </a:r>
            <a:r>
              <a:rPr lang="en-IN" dirty="0" smtClean="0"/>
              <a:t>in </a:t>
            </a:r>
            <a:r>
              <a:rPr lang="en-IN" dirty="0"/>
              <a:t>pulmonary valve atresia with intact </a:t>
            </a:r>
            <a:r>
              <a:rPr lang="en-IN" dirty="0" smtClean="0"/>
              <a:t>ventricular septum.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US" dirty="0" smtClean="0"/>
              <a:t>Collateral circulation established prenatally.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During myocardial stress testing, dependent myocardial territory may show reversible ischemia– collateral circulation inadequate for maximal myocardial demand.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65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Coronary arteries- development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Theories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Outgrowth development hypothesis: </a:t>
            </a:r>
            <a:r>
              <a:rPr lang="en-IN" sz="2000" dirty="0" smtClean="0"/>
              <a:t>fusion of </a:t>
            </a:r>
            <a:r>
              <a:rPr lang="en-IN" sz="2000" dirty="0" err="1" smtClean="0"/>
              <a:t>subepicardial</a:t>
            </a:r>
            <a:r>
              <a:rPr lang="en-IN" sz="2000" dirty="0" smtClean="0"/>
              <a:t> vascular network with endothelial buds that grew from the base of the </a:t>
            </a:r>
            <a:r>
              <a:rPr lang="en-IN" sz="2000" dirty="0" err="1" smtClean="0"/>
              <a:t>truncus</a:t>
            </a:r>
            <a:r>
              <a:rPr lang="en-IN" sz="2000" dirty="0" smtClean="0"/>
              <a:t> </a:t>
            </a:r>
            <a:r>
              <a:rPr lang="en-IN" sz="2000" dirty="0" err="1" smtClean="0"/>
              <a:t>arteriosus</a:t>
            </a:r>
            <a:r>
              <a:rPr lang="en-IN" sz="2000" dirty="0" smtClean="0"/>
              <a:t>.</a:t>
            </a:r>
          </a:p>
          <a:p>
            <a:pPr marL="0" indent="0">
              <a:buNone/>
            </a:pPr>
            <a:endParaRPr lang="en-IN" sz="2000" dirty="0" smtClean="0"/>
          </a:p>
          <a:p>
            <a:r>
              <a:rPr lang="en-US" sz="2000" dirty="0" smtClean="0"/>
              <a:t>1989, </a:t>
            </a:r>
            <a:r>
              <a:rPr lang="en-US" sz="2000" dirty="0" err="1" smtClean="0"/>
              <a:t>Bogers</a:t>
            </a:r>
            <a:r>
              <a:rPr lang="en-US" sz="2000" dirty="0" smtClean="0"/>
              <a:t> identified coronary arteries in aortic wall prior to emergence of coronary </a:t>
            </a:r>
            <a:r>
              <a:rPr lang="en-US" sz="2000" dirty="0" err="1" smtClean="0"/>
              <a:t>ostia</a:t>
            </a:r>
            <a:r>
              <a:rPr lang="en-US" sz="2000" dirty="0" smtClean="0"/>
              <a:t> ---- suggests ingrowth rather than outgrowth of these vessels.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067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4887"/>
          </a:xfrm>
        </p:spPr>
        <p:txBody>
          <a:bodyPr/>
          <a:lstStyle/>
          <a:p>
            <a:r>
              <a:rPr lang="en-US" dirty="0" smtClean="0"/>
              <a:t>Coronary </a:t>
            </a:r>
            <a:r>
              <a:rPr lang="en-US" dirty="0" err="1" smtClean="0"/>
              <a:t>ectasia</a:t>
            </a:r>
            <a:r>
              <a:rPr lang="en-US" dirty="0" smtClean="0"/>
              <a:t> or aneurysm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4487"/>
            <a:ext cx="8596668" cy="4916556"/>
          </a:xfrm>
        </p:spPr>
        <p:txBody>
          <a:bodyPr/>
          <a:lstStyle/>
          <a:p>
            <a:r>
              <a:rPr lang="en-US" dirty="0" smtClean="0"/>
              <a:t>Defined as localized dilations in an otherwise normal sized coronary artery.</a:t>
            </a:r>
          </a:p>
          <a:p>
            <a:r>
              <a:rPr lang="en-US" dirty="0" smtClean="0"/>
              <a:t>Morphologically defined as an increase in diameter of a coronary segment by &gt;50% with respect to normal.</a:t>
            </a:r>
          </a:p>
          <a:p>
            <a:r>
              <a:rPr lang="en-US" dirty="0" smtClean="0"/>
              <a:t>Congenital or acquired(atherosclerosis, Kawasaki disease).</a:t>
            </a:r>
          </a:p>
          <a:p>
            <a:r>
              <a:rPr lang="en-US" dirty="0" smtClean="0"/>
              <a:t>Primary and secondary </a:t>
            </a:r>
            <a:r>
              <a:rPr lang="en-US" dirty="0" err="1" smtClean="0"/>
              <a:t>ectasia</a:t>
            </a:r>
            <a:endParaRPr lang="en-US" dirty="0" smtClean="0"/>
          </a:p>
          <a:p>
            <a:r>
              <a:rPr lang="en-US" dirty="0" smtClean="0"/>
              <a:t>Primary: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ocalized segment has a disproportionately larger diameter in comparison to </a:t>
            </a:r>
            <a:r>
              <a:rPr lang="en-US" dirty="0" err="1" smtClean="0"/>
              <a:t>neighbouring</a:t>
            </a:r>
            <a:r>
              <a:rPr lang="en-US" dirty="0" smtClean="0"/>
              <a:t> segments 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ocalized decrease in flow velocity.</a:t>
            </a:r>
          </a:p>
          <a:p>
            <a:r>
              <a:rPr lang="en-US" dirty="0" smtClean="0"/>
              <a:t>Secondary: </a:t>
            </a:r>
          </a:p>
          <a:p>
            <a:pPr lvl="1"/>
            <a:r>
              <a:rPr lang="en-US" dirty="0" smtClean="0"/>
              <a:t>Global coronary dilation secondary to increased or fistulous flow. </a:t>
            </a:r>
          </a:p>
          <a:p>
            <a:pPr lvl="1"/>
            <a:r>
              <a:rPr lang="en-US" dirty="0" smtClean="0"/>
              <a:t>Coronary diameters appropriate to increased flow. </a:t>
            </a:r>
          </a:p>
          <a:p>
            <a:pPr lvl="1"/>
            <a:r>
              <a:rPr lang="en-US" dirty="0" smtClean="0"/>
              <a:t>Increase in flow velocity.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93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78296"/>
            <a:ext cx="8784719" cy="1205947"/>
          </a:xfrm>
        </p:spPr>
        <p:txBody>
          <a:bodyPr/>
          <a:lstStyle/>
          <a:p>
            <a:r>
              <a:rPr lang="en-US" dirty="0" err="1" smtClean="0"/>
              <a:t>Intramyocardial</a:t>
            </a:r>
            <a:r>
              <a:rPr lang="en-US" dirty="0" smtClean="0"/>
              <a:t> coronary artery (muscular bridge)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6523"/>
            <a:ext cx="8596668" cy="4704520"/>
          </a:xfrm>
        </p:spPr>
        <p:txBody>
          <a:bodyPr/>
          <a:lstStyle/>
          <a:p>
            <a:r>
              <a:rPr lang="en-US" dirty="0" smtClean="0"/>
              <a:t>Defined as a segment of variable length covered by myocardial </a:t>
            </a:r>
            <a:r>
              <a:rPr lang="en-US" dirty="0" err="1" smtClean="0"/>
              <a:t>fibres</a:t>
            </a:r>
            <a:r>
              <a:rPr lang="en-US" dirty="0" smtClean="0"/>
              <a:t> but that otherwise lies </a:t>
            </a:r>
            <a:r>
              <a:rPr lang="en-US" dirty="0" err="1" smtClean="0"/>
              <a:t>subepicardially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Reported prevalence 1.7% by angiographic studies (only in LAD). </a:t>
            </a:r>
          </a:p>
          <a:p>
            <a:pPr lvl="1"/>
            <a:r>
              <a:rPr lang="en-US" dirty="0" smtClean="0"/>
              <a:t>25% mean prevalence by pathologic studies, LAD most common.</a:t>
            </a:r>
          </a:p>
          <a:p>
            <a:pPr lvl="1"/>
            <a:r>
              <a:rPr lang="en-IN" dirty="0" smtClean="0"/>
              <a:t>Length </a:t>
            </a:r>
            <a:r>
              <a:rPr lang="en-IN" dirty="0"/>
              <a:t>of bridges varies from 4 mm to 40 mm</a:t>
            </a:r>
            <a:endParaRPr lang="en-US" dirty="0" smtClean="0"/>
          </a:p>
          <a:p>
            <a:r>
              <a:rPr lang="en-US" dirty="0" smtClean="0"/>
              <a:t>The myocardial </a:t>
            </a:r>
            <a:r>
              <a:rPr lang="en-US" dirty="0" err="1" smtClean="0"/>
              <a:t>fibres</a:t>
            </a:r>
            <a:r>
              <a:rPr lang="en-US" dirty="0" smtClean="0"/>
              <a:t> constitute the “bridge” whereas the underlying coronary artery segment represents the “bridged artery”.</a:t>
            </a:r>
          </a:p>
          <a:p>
            <a:r>
              <a:rPr lang="en-US" dirty="0" err="1" smtClean="0"/>
              <a:t>Angiographically</a:t>
            </a:r>
            <a:r>
              <a:rPr lang="en-US" dirty="0" smtClean="0"/>
              <a:t>, systolic narrowing of a coronary artery segment.  </a:t>
            </a:r>
          </a:p>
          <a:p>
            <a:r>
              <a:rPr lang="en-US" dirty="0" smtClean="0"/>
              <a:t>Facilitated by intracoronary administration of NTG.</a:t>
            </a:r>
          </a:p>
          <a:p>
            <a:r>
              <a:rPr lang="en-US" dirty="0" smtClean="0"/>
              <a:t>Unlikely to cause absolute flow reduction- 85% of human coronary flow occurs in diastole.</a:t>
            </a:r>
          </a:p>
          <a:p>
            <a:r>
              <a:rPr lang="en-US" dirty="0" smtClean="0"/>
              <a:t>Usually clinically silent; rarely the longer and deeper bridges manifest with myocardial ischemia, ACS or SCD.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7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Atherosclerosis in myocardial bridge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9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IVUS in 69 patients with myocardial bridge found increased incidence of atherosclerosis at segments proximal to the bridge, but no plague within or distal to the bridges.</a:t>
            </a:r>
          </a:p>
          <a:p>
            <a:pPr marL="0" indent="0">
              <a:buNone/>
            </a:pPr>
            <a:r>
              <a:rPr lang="en-IN" sz="1200" b="1" dirty="0" err="1">
                <a:solidFill>
                  <a:srgbClr val="FF0000"/>
                </a:solidFill>
              </a:rPr>
              <a:t>Ge</a:t>
            </a:r>
            <a:r>
              <a:rPr lang="en-IN" sz="1200" b="1" dirty="0">
                <a:solidFill>
                  <a:srgbClr val="FF0000"/>
                </a:solidFill>
              </a:rPr>
              <a:t> J, </a:t>
            </a:r>
            <a:r>
              <a:rPr lang="en-IN" sz="1200" b="1" dirty="0" err="1">
                <a:solidFill>
                  <a:srgbClr val="FF0000"/>
                </a:solidFill>
              </a:rPr>
              <a:t>Jeremias</a:t>
            </a:r>
            <a:r>
              <a:rPr lang="en-IN" sz="1200" b="1" dirty="0">
                <a:solidFill>
                  <a:srgbClr val="FF0000"/>
                </a:solidFill>
              </a:rPr>
              <a:t> A, Rupp A, et al. New signs characteristic </a:t>
            </a:r>
            <a:r>
              <a:rPr lang="en-IN" sz="1200" b="1" dirty="0" smtClean="0">
                <a:solidFill>
                  <a:srgbClr val="FF0000"/>
                </a:solidFill>
              </a:rPr>
              <a:t>of myocardial </a:t>
            </a:r>
            <a:r>
              <a:rPr lang="en-IN" sz="1200" b="1" dirty="0">
                <a:solidFill>
                  <a:srgbClr val="FF0000"/>
                </a:solidFill>
              </a:rPr>
              <a:t>bridging demonstrated by intracoronary ultrasound </a:t>
            </a:r>
            <a:r>
              <a:rPr lang="en-IN" sz="1200" b="1" dirty="0" smtClean="0">
                <a:solidFill>
                  <a:srgbClr val="FF0000"/>
                </a:solidFill>
              </a:rPr>
              <a:t>and Doppler</a:t>
            </a:r>
            <a:r>
              <a:rPr lang="en-IN" sz="1200" b="1" dirty="0">
                <a:solidFill>
                  <a:srgbClr val="FF0000"/>
                </a:solidFill>
              </a:rPr>
              <a:t>. </a:t>
            </a:r>
            <a:r>
              <a:rPr lang="en-IN" sz="1200" b="1" dirty="0" err="1">
                <a:solidFill>
                  <a:srgbClr val="FF0000"/>
                </a:solidFill>
              </a:rPr>
              <a:t>Eur</a:t>
            </a:r>
            <a:r>
              <a:rPr lang="en-IN" sz="1200" b="1" dirty="0">
                <a:solidFill>
                  <a:srgbClr val="FF0000"/>
                </a:solidFill>
              </a:rPr>
              <a:t> Heart J 1999;20:1707-16</a:t>
            </a:r>
            <a:r>
              <a:rPr lang="en-IN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04" y="3363229"/>
            <a:ext cx="7158866" cy="33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3600" dirty="0" smtClean="0"/>
          </a:p>
          <a:p>
            <a:pPr marL="0" indent="0">
              <a:buNone/>
            </a:pPr>
            <a:r>
              <a:rPr lang="en-IN" sz="3600" dirty="0" smtClean="0"/>
              <a:t>         ANOMALIES </a:t>
            </a:r>
            <a:r>
              <a:rPr lang="en-IN" sz="3600" dirty="0"/>
              <a:t>OF TERMINATION</a:t>
            </a:r>
          </a:p>
        </p:txBody>
      </p:sp>
    </p:spTree>
    <p:extLst>
      <p:ext uri="{BB962C8B-B14F-4D97-AF65-F5344CB8AC3E}">
        <p14:creationId xmlns:p14="http://schemas.microsoft.com/office/powerpoint/2010/main" val="8503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1391"/>
          </a:xfrm>
        </p:spPr>
        <p:txBody>
          <a:bodyPr/>
          <a:lstStyle/>
          <a:p>
            <a:r>
              <a:rPr lang="en-IN" b="1" dirty="0"/>
              <a:t>Coronary </a:t>
            </a:r>
            <a:r>
              <a:rPr lang="en-IN" b="1" dirty="0" err="1" smtClean="0"/>
              <a:t>Arteriovenous</a:t>
            </a:r>
            <a:r>
              <a:rPr lang="en-IN" b="1" dirty="0"/>
              <a:t> </a:t>
            </a:r>
            <a:r>
              <a:rPr lang="en-IN" b="1" dirty="0" smtClean="0"/>
              <a:t>Fistula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0991"/>
            <a:ext cx="6955918" cy="4570371"/>
          </a:xfrm>
        </p:spPr>
        <p:txBody>
          <a:bodyPr>
            <a:normAutofit lnSpcReduction="10000"/>
          </a:bodyPr>
          <a:lstStyle/>
          <a:p>
            <a:r>
              <a:rPr lang="en-IN" sz="2000" dirty="0"/>
              <a:t>A </a:t>
            </a:r>
            <a:r>
              <a:rPr lang="en-IN" sz="2000" dirty="0" smtClean="0"/>
              <a:t>direct communication </a:t>
            </a:r>
            <a:r>
              <a:rPr lang="en-IN" sz="2000" dirty="0"/>
              <a:t>between a coronary artery and the lumen </a:t>
            </a:r>
            <a:r>
              <a:rPr lang="en-IN" sz="2000" dirty="0" smtClean="0"/>
              <a:t>of any </a:t>
            </a:r>
            <a:r>
              <a:rPr lang="en-IN" sz="2000" dirty="0"/>
              <a:t>one of the four cardiac chambers, the coronary sinus </a:t>
            </a:r>
            <a:r>
              <a:rPr lang="en-IN" sz="2000" dirty="0" smtClean="0"/>
              <a:t>or its </a:t>
            </a:r>
            <a:r>
              <a:rPr lang="en-IN" sz="2000" dirty="0"/>
              <a:t>tributary veins, or the superior vena cava, </a:t>
            </a:r>
            <a:r>
              <a:rPr lang="en-IN" sz="2000" smtClean="0"/>
              <a:t>pulmonary artery or </a:t>
            </a:r>
            <a:r>
              <a:rPr lang="en-IN" sz="2000" dirty="0"/>
              <a:t>pulmonary veins close to the </a:t>
            </a:r>
            <a:r>
              <a:rPr lang="en-IN" sz="2000" dirty="0" smtClean="0"/>
              <a:t>heart.</a:t>
            </a:r>
          </a:p>
          <a:p>
            <a:r>
              <a:rPr lang="en-IN" sz="2000" dirty="0"/>
              <a:t>F</a:t>
            </a:r>
            <a:r>
              <a:rPr lang="en-IN" sz="2000" dirty="0" smtClean="0"/>
              <a:t>irst </a:t>
            </a:r>
            <a:r>
              <a:rPr lang="en-IN" sz="2000" dirty="0"/>
              <a:t>described by </a:t>
            </a:r>
            <a:r>
              <a:rPr lang="en-IN" sz="2000" dirty="0" smtClean="0"/>
              <a:t>Krause in 1865.</a:t>
            </a:r>
          </a:p>
          <a:p>
            <a:r>
              <a:rPr lang="en-US" sz="2000" dirty="0" smtClean="0"/>
              <a:t>Coronary artery site- </a:t>
            </a:r>
          </a:p>
          <a:p>
            <a:pPr lvl="1"/>
            <a:r>
              <a:rPr lang="en-US" dirty="0" smtClean="0"/>
              <a:t>RCA or its branches- 50-55%</a:t>
            </a:r>
          </a:p>
          <a:p>
            <a:pPr lvl="1"/>
            <a:r>
              <a:rPr lang="en-US" dirty="0" smtClean="0"/>
              <a:t>Left coronary artery 35%</a:t>
            </a:r>
          </a:p>
          <a:p>
            <a:pPr lvl="1"/>
            <a:r>
              <a:rPr lang="en-US" dirty="0" smtClean="0"/>
              <a:t>Both coronary arteries 5%</a:t>
            </a:r>
          </a:p>
          <a:p>
            <a:r>
              <a:rPr lang="en-IN" sz="2000" dirty="0"/>
              <a:t>F</a:t>
            </a:r>
            <a:r>
              <a:rPr lang="en-IN" sz="2000" dirty="0" smtClean="0"/>
              <a:t>istula </a:t>
            </a:r>
            <a:r>
              <a:rPr lang="en-IN" sz="2000" dirty="0"/>
              <a:t>occurs either in the main vessel that </a:t>
            </a:r>
            <a:r>
              <a:rPr lang="en-IN" sz="2000" dirty="0" smtClean="0"/>
              <a:t>continues beyond </a:t>
            </a:r>
            <a:r>
              <a:rPr lang="en-IN" sz="2000" dirty="0"/>
              <a:t>the fistula (a side-to-side pattern) or at the </a:t>
            </a:r>
            <a:r>
              <a:rPr lang="en-IN" sz="2000" dirty="0" smtClean="0"/>
              <a:t>termination of </a:t>
            </a:r>
            <a:r>
              <a:rPr lang="en-IN" sz="2000" dirty="0"/>
              <a:t>the main vessel </a:t>
            </a:r>
            <a:r>
              <a:rPr lang="en-IN" sz="2000" dirty="0" err="1" smtClean="0"/>
              <a:t>itsel</a:t>
            </a:r>
            <a:r>
              <a:rPr lang="en-IN" sz="2000" dirty="0" smtClean="0"/>
              <a:t> </a:t>
            </a:r>
            <a:r>
              <a:rPr lang="en-IN" sz="2000" dirty="0"/>
              <a:t>or at a branch (an end artery).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131" y="1073427"/>
            <a:ext cx="3648126" cy="53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83652"/>
          </a:xfrm>
        </p:spPr>
        <p:txBody>
          <a:bodyPr>
            <a:normAutofit/>
          </a:bodyPr>
          <a:lstStyle/>
          <a:p>
            <a:r>
              <a:rPr lang="en-IN" dirty="0" smtClean="0"/>
              <a:t>Coronary artery </a:t>
            </a:r>
            <a:r>
              <a:rPr lang="en-IN" dirty="0"/>
              <a:t>proximal to the fistula is always </a:t>
            </a:r>
            <a:r>
              <a:rPr lang="en-IN" dirty="0" smtClean="0"/>
              <a:t>dilated, elongated and </a:t>
            </a:r>
            <a:r>
              <a:rPr lang="en-IN" dirty="0" err="1" smtClean="0"/>
              <a:t>serpiginous</a:t>
            </a:r>
            <a:r>
              <a:rPr lang="en-IN" dirty="0" smtClean="0"/>
              <a:t>,</a:t>
            </a:r>
          </a:p>
          <a:p>
            <a:r>
              <a:rPr lang="en-US" dirty="0" smtClean="0"/>
              <a:t>Artery beyond the fistula abruptly reduces in diameter.</a:t>
            </a:r>
          </a:p>
          <a:p>
            <a:r>
              <a:rPr lang="en-IN" dirty="0"/>
              <a:t>Site of Fistulous </a:t>
            </a:r>
            <a:r>
              <a:rPr lang="en-IN" dirty="0" smtClean="0"/>
              <a:t>Connection</a:t>
            </a:r>
          </a:p>
          <a:p>
            <a:pPr lvl="1"/>
            <a:r>
              <a:rPr lang="en-IN" dirty="0"/>
              <a:t>&gt;</a:t>
            </a:r>
            <a:r>
              <a:rPr lang="en-IN" dirty="0" smtClean="0"/>
              <a:t> </a:t>
            </a:r>
            <a:r>
              <a:rPr lang="en-IN" dirty="0"/>
              <a:t>90% of fistulae open into right heart </a:t>
            </a:r>
            <a:r>
              <a:rPr lang="en-IN" dirty="0" smtClean="0"/>
              <a:t>chambers or </a:t>
            </a:r>
            <a:r>
              <a:rPr lang="en-IN" dirty="0"/>
              <a:t>their connecting vessels</a:t>
            </a:r>
            <a:r>
              <a:rPr lang="en-IN" dirty="0" smtClean="0"/>
              <a:t>.</a:t>
            </a:r>
          </a:p>
          <a:p>
            <a:pPr lvl="1"/>
            <a:r>
              <a:rPr lang="en-IN" dirty="0"/>
              <a:t>True AV fistulae to the </a:t>
            </a:r>
            <a:r>
              <a:rPr lang="en-IN" dirty="0" smtClean="0"/>
              <a:t>veins themselves </a:t>
            </a:r>
            <a:r>
              <a:rPr lang="en-IN" dirty="0"/>
              <a:t>(coronary sinus or its major branches or </a:t>
            </a:r>
            <a:r>
              <a:rPr lang="en-IN" dirty="0" smtClean="0"/>
              <a:t>venae </a:t>
            </a:r>
            <a:r>
              <a:rPr lang="en-IN" dirty="0" err="1" smtClean="0"/>
              <a:t>cavae</a:t>
            </a:r>
            <a:r>
              <a:rPr lang="en-IN" dirty="0"/>
              <a:t>) are uncommon</a:t>
            </a:r>
            <a:endParaRPr lang="en-IN" dirty="0" smtClean="0"/>
          </a:p>
          <a:p>
            <a:pPr lvl="1"/>
            <a:r>
              <a:rPr lang="en-IN" dirty="0"/>
              <a:t>40% connect to </a:t>
            </a:r>
            <a:r>
              <a:rPr lang="en-IN" dirty="0" smtClean="0"/>
              <a:t>RV, </a:t>
            </a:r>
            <a:r>
              <a:rPr lang="en-IN" dirty="0"/>
              <a:t>25% to </a:t>
            </a:r>
            <a:r>
              <a:rPr lang="en-IN" dirty="0" smtClean="0"/>
              <a:t>RA, 15%-20</a:t>
            </a:r>
            <a:r>
              <a:rPr lang="en-IN" dirty="0"/>
              <a:t>% to </a:t>
            </a:r>
            <a:r>
              <a:rPr lang="en-IN" dirty="0" smtClean="0"/>
              <a:t>pulmonary artery</a:t>
            </a:r>
            <a:r>
              <a:rPr lang="en-IN" dirty="0"/>
              <a:t>, 7% to coronary </a:t>
            </a:r>
            <a:r>
              <a:rPr lang="en-IN" dirty="0" smtClean="0"/>
              <a:t>sinus </a:t>
            </a:r>
            <a:r>
              <a:rPr lang="en-IN" dirty="0"/>
              <a:t>and only 1% to </a:t>
            </a:r>
            <a:r>
              <a:rPr lang="en-IN" dirty="0" smtClean="0"/>
              <a:t>SVC.</a:t>
            </a:r>
          </a:p>
          <a:p>
            <a:pPr lvl="1"/>
            <a:r>
              <a:rPr lang="en-IN" dirty="0"/>
              <a:t>8% of fistulae drain into left heart </a:t>
            </a:r>
            <a:r>
              <a:rPr lang="en-IN" dirty="0" smtClean="0"/>
              <a:t>chambers or </a:t>
            </a:r>
            <a:r>
              <a:rPr lang="en-IN" dirty="0"/>
              <a:t>their tributaries, usually </a:t>
            </a:r>
            <a:r>
              <a:rPr lang="en-IN" dirty="0" smtClean="0"/>
              <a:t>LA, </a:t>
            </a:r>
            <a:r>
              <a:rPr lang="en-IN" dirty="0"/>
              <a:t>less often </a:t>
            </a:r>
            <a:r>
              <a:rPr lang="en-IN" dirty="0" smtClean="0"/>
              <a:t>LV(about </a:t>
            </a:r>
            <a:r>
              <a:rPr lang="en-IN" dirty="0"/>
              <a:t>3%), and rarely the proximal </a:t>
            </a:r>
            <a:r>
              <a:rPr lang="en-IN" dirty="0" smtClean="0"/>
              <a:t>pulmonary veins.</a:t>
            </a:r>
          </a:p>
        </p:txBody>
      </p:sp>
    </p:spTree>
    <p:extLst>
      <p:ext uri="{BB962C8B-B14F-4D97-AF65-F5344CB8AC3E}">
        <p14:creationId xmlns:p14="http://schemas.microsoft.com/office/powerpoint/2010/main" val="19938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Fistulae entering the right side of the circulation</a:t>
            </a:r>
          </a:p>
          <a:p>
            <a:pPr lvl="1"/>
            <a:r>
              <a:rPr lang="en-IN" dirty="0"/>
              <a:t>rapid systolic and diastolic runoff from the aorta.</a:t>
            </a:r>
          </a:p>
          <a:p>
            <a:pPr lvl="1"/>
            <a:r>
              <a:rPr lang="en-US" dirty="0"/>
              <a:t>L- R shunt, </a:t>
            </a:r>
            <a:r>
              <a:rPr lang="en-IN" dirty="0"/>
              <a:t>Q p/Q s is seldom larger than 1.8</a:t>
            </a:r>
            <a:r>
              <a:rPr lang="en-IN" dirty="0" smtClean="0"/>
              <a:t>.</a:t>
            </a:r>
          </a:p>
          <a:p>
            <a:pPr marL="457200" lvl="1" indent="0">
              <a:buNone/>
            </a:pPr>
            <a:endParaRPr lang="en-IN" dirty="0"/>
          </a:p>
          <a:p>
            <a:r>
              <a:rPr lang="en-US" dirty="0"/>
              <a:t>Left heart fistulae</a:t>
            </a:r>
          </a:p>
          <a:p>
            <a:pPr lvl="1"/>
            <a:r>
              <a:rPr lang="en-IN" dirty="0"/>
              <a:t>runoff from the aorta during both systole and diastole when fistulae enter LA or only during diastole when they enter LV.</a:t>
            </a:r>
          </a:p>
          <a:p>
            <a:pPr lvl="1"/>
            <a:r>
              <a:rPr lang="en-US" dirty="0"/>
              <a:t>No L-R shunt.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34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2296"/>
            <a:ext cx="8596668" cy="5055703"/>
          </a:xfrm>
        </p:spPr>
        <p:txBody>
          <a:bodyPr>
            <a:normAutofit/>
          </a:bodyPr>
          <a:lstStyle/>
          <a:p>
            <a:r>
              <a:rPr lang="en-US" dirty="0" smtClean="0"/>
              <a:t>Most patients present late in life, occasionally in childhood and rarely in infancy.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patients asymptomatic; present incidentally with continuous murmur.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80% of patients &lt; 20 years are asymptomatic, only 40% of those older are asymptomatic.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IN" dirty="0"/>
              <a:t>M</a:t>
            </a:r>
            <a:r>
              <a:rPr lang="en-IN" dirty="0" smtClean="0"/>
              <a:t>ost </a:t>
            </a:r>
            <a:r>
              <a:rPr lang="en-IN" dirty="0"/>
              <a:t>common symptoms are </a:t>
            </a:r>
            <a:r>
              <a:rPr lang="en-IN" i="1" dirty="0"/>
              <a:t>effort </a:t>
            </a:r>
            <a:r>
              <a:rPr lang="en-IN" i="1" dirty="0" err="1"/>
              <a:t>dyspnea</a:t>
            </a:r>
            <a:r>
              <a:rPr lang="en-IN" i="1" dirty="0"/>
              <a:t> </a:t>
            </a:r>
            <a:r>
              <a:rPr lang="en-IN" dirty="0" smtClean="0"/>
              <a:t>and </a:t>
            </a:r>
            <a:r>
              <a:rPr lang="en-IN" i="1" dirty="0" smtClean="0"/>
              <a:t>fatigue.</a:t>
            </a:r>
          </a:p>
          <a:p>
            <a:pPr lvl="1"/>
            <a:r>
              <a:rPr lang="en-IN" dirty="0"/>
              <a:t>Angina is </a:t>
            </a:r>
            <a:r>
              <a:rPr lang="en-IN" dirty="0" smtClean="0"/>
              <a:t>uncommon (about 7</a:t>
            </a:r>
            <a:r>
              <a:rPr lang="en-IN" dirty="0"/>
              <a:t>%) and myocardial infarction rare (about 3</a:t>
            </a:r>
            <a:r>
              <a:rPr lang="en-IN" dirty="0" smtClean="0"/>
              <a:t>%).</a:t>
            </a:r>
          </a:p>
        </p:txBody>
      </p:sp>
    </p:spTree>
    <p:extLst>
      <p:ext uri="{BB962C8B-B14F-4D97-AF65-F5344CB8AC3E}">
        <p14:creationId xmlns:p14="http://schemas.microsoft.com/office/powerpoint/2010/main" val="37544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Heart failure occurs in 12% to 15% of patients presenting for surgery.</a:t>
            </a:r>
          </a:p>
          <a:p>
            <a:pPr lvl="1"/>
            <a:r>
              <a:rPr lang="en-US" dirty="0"/>
              <a:t>Heart failure more common in older patients.</a:t>
            </a:r>
          </a:p>
          <a:p>
            <a:pPr lvl="1"/>
            <a:r>
              <a:rPr lang="en-IN" dirty="0"/>
              <a:t>Review by </a:t>
            </a:r>
            <a:r>
              <a:rPr lang="en-IN" dirty="0" err="1"/>
              <a:t>Liberthson</a:t>
            </a:r>
            <a:r>
              <a:rPr lang="en-IN" dirty="0"/>
              <a:t> and colleagues, only 6% of patients &lt;20 years and 19% of those &gt;20 years had heart failure.</a:t>
            </a:r>
          </a:p>
          <a:p>
            <a:pPr lvl="1"/>
            <a:r>
              <a:rPr lang="en-IN" dirty="0"/>
              <a:t>Heart failure is more common in patients with fistulous connection to the coronary sinus (50% vs. 14% in the overall group as reported by Ogden and </a:t>
            </a:r>
            <a:r>
              <a:rPr lang="en-IN" dirty="0" err="1"/>
              <a:t>Stansel</a:t>
            </a:r>
            <a:r>
              <a:rPr lang="en-IN" dirty="0"/>
              <a:t>).</a:t>
            </a:r>
          </a:p>
          <a:p>
            <a:pPr lvl="1"/>
            <a:r>
              <a:rPr lang="en-IN" dirty="0"/>
              <a:t>More common with onset of atrial fibrillation; occurs more often when the connection is to the RA.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6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 smtClean="0"/>
              <a:t>Natural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8713"/>
            <a:ext cx="8596668" cy="5353878"/>
          </a:xfrm>
        </p:spPr>
        <p:txBody>
          <a:bodyPr>
            <a:normAutofit/>
          </a:bodyPr>
          <a:lstStyle/>
          <a:p>
            <a:r>
              <a:rPr lang="en-IN" dirty="0"/>
              <a:t>I</a:t>
            </a:r>
            <a:r>
              <a:rPr lang="en-IN" dirty="0" smtClean="0"/>
              <a:t>f not present </a:t>
            </a:r>
            <a:r>
              <a:rPr lang="en-IN" dirty="0"/>
              <a:t>at birth, develops early in </a:t>
            </a:r>
            <a:r>
              <a:rPr lang="en-IN" dirty="0" smtClean="0"/>
              <a:t>life.</a:t>
            </a:r>
          </a:p>
          <a:p>
            <a:r>
              <a:rPr lang="en-IN" dirty="0"/>
              <a:t>S</a:t>
            </a:r>
            <a:r>
              <a:rPr lang="en-IN" dirty="0" smtClean="0"/>
              <a:t>mall fistulae remain </a:t>
            </a:r>
            <a:r>
              <a:rPr lang="en-IN" dirty="0"/>
              <a:t>small, and moderate fistulae slowly increase in </a:t>
            </a:r>
            <a:r>
              <a:rPr lang="en-IN" dirty="0" smtClean="0"/>
              <a:t>size.</a:t>
            </a:r>
          </a:p>
          <a:p>
            <a:r>
              <a:rPr lang="en-IN" dirty="0"/>
              <a:t>Onset of </a:t>
            </a:r>
            <a:r>
              <a:rPr lang="en-IN" dirty="0" err="1"/>
              <a:t>dyspnea</a:t>
            </a:r>
            <a:r>
              <a:rPr lang="en-IN" dirty="0"/>
              <a:t>, heart </a:t>
            </a:r>
            <a:r>
              <a:rPr lang="en-IN" dirty="0" smtClean="0"/>
              <a:t>failure </a:t>
            </a:r>
            <a:r>
              <a:rPr lang="en-IN" dirty="0"/>
              <a:t>and angina can occur </a:t>
            </a:r>
            <a:r>
              <a:rPr lang="en-IN" dirty="0" smtClean="0"/>
              <a:t>in young </a:t>
            </a:r>
            <a:r>
              <a:rPr lang="en-IN" dirty="0"/>
              <a:t>patients with large fistulae</a:t>
            </a:r>
            <a:r>
              <a:rPr lang="en-IN" dirty="0" smtClean="0"/>
              <a:t>.</a:t>
            </a:r>
          </a:p>
          <a:p>
            <a:r>
              <a:rPr lang="en-IN" dirty="0" smtClean="0"/>
              <a:t>As shunt </a:t>
            </a:r>
            <a:r>
              <a:rPr lang="en-IN" dirty="0"/>
              <a:t>is usually </a:t>
            </a:r>
            <a:r>
              <a:rPr lang="en-IN" dirty="0" smtClean="0"/>
              <a:t>moderate</a:t>
            </a:r>
            <a:r>
              <a:rPr lang="en-IN" dirty="0"/>
              <a:t>, symptoms often do </a:t>
            </a:r>
            <a:r>
              <a:rPr lang="en-IN" dirty="0" smtClean="0"/>
              <a:t>not appear </a:t>
            </a:r>
            <a:r>
              <a:rPr lang="en-IN" dirty="0"/>
              <a:t>until later in life consequent to long-standing </a:t>
            </a:r>
            <a:r>
              <a:rPr lang="en-IN" dirty="0" smtClean="0"/>
              <a:t>moderate LV volume overload.</a:t>
            </a:r>
          </a:p>
          <a:p>
            <a:r>
              <a:rPr lang="en-IN" dirty="0"/>
              <a:t>M</a:t>
            </a:r>
            <a:r>
              <a:rPr lang="en-IN" dirty="0" smtClean="0"/>
              <a:t>aximum </a:t>
            </a:r>
            <a:r>
              <a:rPr lang="en-IN" dirty="0"/>
              <a:t>prevalence of heart </a:t>
            </a:r>
            <a:r>
              <a:rPr lang="en-IN" dirty="0" smtClean="0"/>
              <a:t>failure occurs </a:t>
            </a:r>
            <a:r>
              <a:rPr lang="en-IN" dirty="0"/>
              <a:t>in the fifth and sixth </a:t>
            </a:r>
            <a:r>
              <a:rPr lang="en-IN" dirty="0" smtClean="0"/>
              <a:t>decades.</a:t>
            </a:r>
          </a:p>
          <a:p>
            <a:r>
              <a:rPr lang="en-US" dirty="0" smtClean="0"/>
              <a:t>IE may precipitate symptoms</a:t>
            </a:r>
          </a:p>
          <a:p>
            <a:pPr lvl="1"/>
            <a:r>
              <a:rPr lang="en-US" dirty="0" smtClean="0"/>
              <a:t>5% patients; may occur at any age.</a:t>
            </a:r>
          </a:p>
          <a:p>
            <a:r>
              <a:rPr lang="en-US" dirty="0" smtClean="0"/>
              <a:t>Aneurysm formation- 9% of children and 14-29% adults.</a:t>
            </a:r>
          </a:p>
          <a:p>
            <a:r>
              <a:rPr lang="en-US" dirty="0" smtClean="0"/>
              <a:t>Spontaneous rupture not been reported in children.</a:t>
            </a:r>
          </a:p>
          <a:p>
            <a:r>
              <a:rPr lang="en-IN" dirty="0" err="1" smtClean="0"/>
              <a:t>Liberthson</a:t>
            </a:r>
            <a:r>
              <a:rPr lang="en-IN" dirty="0" smtClean="0"/>
              <a:t> and </a:t>
            </a:r>
            <a:r>
              <a:rPr lang="en-IN" dirty="0"/>
              <a:t>colleagues found that among 173 reported </a:t>
            </a:r>
            <a:r>
              <a:rPr lang="en-IN" dirty="0" smtClean="0"/>
              <a:t>patients(mean age 24 </a:t>
            </a:r>
            <a:r>
              <a:rPr lang="en-IN" dirty="0" err="1" smtClean="0"/>
              <a:t>yrs</a:t>
            </a:r>
            <a:r>
              <a:rPr lang="en-IN" dirty="0" smtClean="0"/>
              <a:t>), fistula related death in 6%. </a:t>
            </a:r>
            <a:endParaRPr lang="en-US" dirty="0" smtClean="0"/>
          </a:p>
          <a:p>
            <a:r>
              <a:rPr lang="en-US" dirty="0"/>
              <a:t>Spontaneous closure recorded; very rare.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96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Coronary arteries- development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1232452"/>
            <a:ext cx="5327373" cy="547314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First directed migration- formation of the </a:t>
            </a:r>
            <a:r>
              <a:rPr lang="en-US" sz="2000" dirty="0" err="1" smtClean="0"/>
              <a:t>epicardium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Continuous simple squamous epithelium originating from septum </a:t>
            </a:r>
            <a:r>
              <a:rPr lang="en-US" sz="1600" dirty="0" err="1" smtClean="0"/>
              <a:t>transversum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Visible as a bulge in the </a:t>
            </a:r>
            <a:r>
              <a:rPr lang="en-US" sz="1600" dirty="0" err="1" smtClean="0"/>
              <a:t>sinoatrial</a:t>
            </a:r>
            <a:r>
              <a:rPr lang="en-US" sz="1600" dirty="0" smtClean="0"/>
              <a:t> pole of the heart- </a:t>
            </a:r>
            <a:r>
              <a:rPr lang="en-US" sz="1600" dirty="0" err="1" smtClean="0"/>
              <a:t>proepicardial</a:t>
            </a:r>
            <a:r>
              <a:rPr lang="en-US" sz="1600" dirty="0" smtClean="0"/>
              <a:t> organ(PEO).</a:t>
            </a:r>
          </a:p>
          <a:p>
            <a:r>
              <a:rPr lang="en-US" sz="2000" dirty="0" smtClean="0"/>
              <a:t>Epithelial to </a:t>
            </a:r>
            <a:r>
              <a:rPr lang="en-US" sz="2000" dirty="0" err="1" smtClean="0"/>
              <a:t>mesenchymal</a:t>
            </a:r>
            <a:r>
              <a:rPr lang="en-US" sz="2000" dirty="0" smtClean="0"/>
              <a:t> transition</a:t>
            </a:r>
          </a:p>
          <a:p>
            <a:pPr lvl="1"/>
            <a:r>
              <a:rPr lang="en-US" sz="1600" dirty="0" err="1" smtClean="0"/>
              <a:t>Epicardium</a:t>
            </a:r>
            <a:r>
              <a:rPr lang="en-US" sz="1600" dirty="0" smtClean="0"/>
              <a:t> thickens and some cells lose contact with </a:t>
            </a:r>
            <a:r>
              <a:rPr lang="en-US" sz="1600" dirty="0" err="1" smtClean="0"/>
              <a:t>epicardial</a:t>
            </a:r>
            <a:r>
              <a:rPr lang="en-US" sz="1600" dirty="0" smtClean="0"/>
              <a:t> epithelium</a:t>
            </a:r>
          </a:p>
          <a:p>
            <a:pPr lvl="1"/>
            <a:r>
              <a:rPr lang="en-US" sz="1600" dirty="0" smtClean="0"/>
              <a:t>Form freely migratory mesenchyme.</a:t>
            </a:r>
          </a:p>
          <a:p>
            <a:pPr lvl="1"/>
            <a:r>
              <a:rPr lang="en-US" sz="1600" dirty="0" err="1" smtClean="0"/>
              <a:t>Proepicardially</a:t>
            </a:r>
            <a:r>
              <a:rPr lang="en-US" sz="1600" dirty="0" smtClean="0"/>
              <a:t> derived </a:t>
            </a:r>
            <a:r>
              <a:rPr lang="en-US" sz="1600" dirty="0" err="1" smtClean="0"/>
              <a:t>mesenchymal</a:t>
            </a:r>
            <a:r>
              <a:rPr lang="en-US" sz="1600" dirty="0" smtClean="0"/>
              <a:t> cells coalesce to form channels.</a:t>
            </a:r>
          </a:p>
          <a:p>
            <a:pPr lvl="1"/>
            <a:r>
              <a:rPr lang="en-US" sz="1600" dirty="0" smtClean="0"/>
              <a:t>Channels fuse to form </a:t>
            </a:r>
            <a:r>
              <a:rPr lang="en-US" sz="1600" dirty="0" err="1" smtClean="0"/>
              <a:t>epicardial</a:t>
            </a:r>
            <a:r>
              <a:rPr lang="en-US" sz="1600" dirty="0" smtClean="0"/>
              <a:t> blood vessels.</a:t>
            </a:r>
          </a:p>
          <a:p>
            <a:r>
              <a:rPr lang="en-US" sz="2000" dirty="0" smtClean="0"/>
              <a:t>Second directed migration- movement of mesenchyme through myocardium</a:t>
            </a:r>
          </a:p>
          <a:p>
            <a:pPr lvl="1"/>
            <a:r>
              <a:rPr lang="en-US" sz="1600" dirty="0" err="1" smtClean="0"/>
              <a:t>Mesenchymal</a:t>
            </a:r>
            <a:r>
              <a:rPr lang="en-US" sz="1600" dirty="0" smtClean="0"/>
              <a:t> cells migrate into space in the developing myocardium.</a:t>
            </a:r>
          </a:p>
          <a:p>
            <a:pPr lvl="1"/>
            <a:r>
              <a:rPr lang="en-US" sz="1600" dirty="0" smtClean="0"/>
              <a:t>Migration is pervasive; </a:t>
            </a:r>
            <a:r>
              <a:rPr lang="en-US" sz="1600" dirty="0" err="1" smtClean="0"/>
              <a:t>i.e</a:t>
            </a:r>
            <a:r>
              <a:rPr lang="en-US" sz="1600" dirty="0" smtClean="0"/>
              <a:t>; each </a:t>
            </a:r>
            <a:r>
              <a:rPr lang="en-US" sz="1600" dirty="0" err="1" smtClean="0"/>
              <a:t>myocyte</a:t>
            </a:r>
            <a:r>
              <a:rPr lang="en-US" sz="1600" dirty="0" smtClean="0"/>
              <a:t> is in contact with PEO derived endothelial cell of coronary vasculature.</a:t>
            </a:r>
            <a:endParaRPr lang="en-IN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30" y="2070002"/>
            <a:ext cx="6075792" cy="30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374"/>
          </a:xfrm>
        </p:spPr>
        <p:txBody>
          <a:bodyPr/>
          <a:lstStyle/>
          <a:p>
            <a:r>
              <a:rPr lang="en-IN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4975"/>
            <a:ext cx="8596668" cy="4676388"/>
          </a:xfrm>
        </p:spPr>
        <p:txBody>
          <a:bodyPr/>
          <a:lstStyle/>
          <a:p>
            <a:r>
              <a:rPr lang="en-US" b="1" i="1" u="sng" dirty="0" smtClean="0"/>
              <a:t>Clinical Examination:</a:t>
            </a:r>
            <a:endParaRPr lang="en-IN" b="1" i="1" u="sng" dirty="0" smtClean="0"/>
          </a:p>
          <a:p>
            <a:r>
              <a:rPr lang="en-IN" dirty="0" smtClean="0"/>
              <a:t>Diagnosis </a:t>
            </a:r>
            <a:r>
              <a:rPr lang="en-IN" dirty="0"/>
              <a:t>is often strongly suspected from physical </a:t>
            </a:r>
            <a:r>
              <a:rPr lang="en-IN" dirty="0" smtClean="0"/>
              <a:t>signs</a:t>
            </a:r>
          </a:p>
          <a:p>
            <a:pPr lvl="1"/>
            <a:r>
              <a:rPr lang="en-IN" dirty="0"/>
              <a:t>C</a:t>
            </a:r>
            <a:r>
              <a:rPr lang="en-IN" dirty="0" smtClean="0"/>
              <a:t>ontinuous murmur that </a:t>
            </a:r>
            <a:r>
              <a:rPr lang="en-IN" dirty="0"/>
              <a:t>is maximal to the right of the sternum when the </a:t>
            </a:r>
            <a:r>
              <a:rPr lang="en-IN" dirty="0" smtClean="0"/>
              <a:t>fistula enters RA</a:t>
            </a:r>
          </a:p>
          <a:p>
            <a:pPr lvl="1"/>
            <a:r>
              <a:rPr lang="en-IN" dirty="0"/>
              <a:t>L</a:t>
            </a:r>
            <a:r>
              <a:rPr lang="en-IN" dirty="0" smtClean="0"/>
              <a:t>ower left sternal</a:t>
            </a:r>
            <a:r>
              <a:rPr lang="en-IN" dirty="0"/>
              <a:t> </a:t>
            </a:r>
            <a:r>
              <a:rPr lang="en-IN" dirty="0" smtClean="0"/>
              <a:t>edge </a:t>
            </a:r>
            <a:r>
              <a:rPr lang="en-IN" dirty="0"/>
              <a:t>when it enters </a:t>
            </a:r>
            <a:r>
              <a:rPr lang="en-IN" dirty="0" smtClean="0"/>
              <a:t>RV/LV. Murmur may be only diastolic when it enters LV.</a:t>
            </a:r>
          </a:p>
          <a:p>
            <a:pPr lvl="1"/>
            <a:r>
              <a:rPr lang="en-US" dirty="0" smtClean="0"/>
              <a:t>Left </a:t>
            </a:r>
            <a:r>
              <a:rPr lang="en-US" dirty="0" err="1" smtClean="0"/>
              <a:t>infraclavicular</a:t>
            </a:r>
            <a:r>
              <a:rPr lang="en-US" dirty="0" smtClean="0"/>
              <a:t> area when it enters PA.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IN" dirty="0"/>
              <a:t>S</a:t>
            </a:r>
            <a:r>
              <a:rPr lang="en-IN" dirty="0" smtClean="0"/>
              <a:t>ystolic </a:t>
            </a:r>
            <a:r>
              <a:rPr lang="en-IN" dirty="0"/>
              <a:t>thrill is occasionally palpable when the fistula </a:t>
            </a:r>
            <a:r>
              <a:rPr lang="en-IN" dirty="0" smtClean="0"/>
              <a:t>lies anteriorly </a:t>
            </a:r>
            <a:r>
              <a:rPr lang="en-IN" dirty="0"/>
              <a:t>(entry into </a:t>
            </a:r>
            <a:r>
              <a:rPr lang="en-IN" dirty="0" smtClean="0"/>
              <a:t>RA/RV).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US" dirty="0" smtClean="0"/>
              <a:t>Large shunts- wide pulse pressure and jerky pulse.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4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1720"/>
            <a:ext cx="8596668" cy="5141358"/>
          </a:xfrm>
        </p:spPr>
        <p:txBody>
          <a:bodyPr>
            <a:normAutofit lnSpcReduction="10000"/>
          </a:bodyPr>
          <a:lstStyle/>
          <a:p>
            <a:r>
              <a:rPr lang="en-US" b="1" i="1" u="sng" dirty="0" smtClean="0"/>
              <a:t>ECG: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Normal &gt; 50% cases; RV/LV overload in remainder.</a:t>
            </a:r>
          </a:p>
          <a:p>
            <a:r>
              <a:rPr lang="en-US" b="1" i="1" u="sng" dirty="0" smtClean="0"/>
              <a:t>CXR: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May be normal or show mild CM with plethora.</a:t>
            </a:r>
          </a:p>
          <a:p>
            <a:r>
              <a:rPr lang="en-US" b="1" i="1" u="sng" dirty="0" smtClean="0"/>
              <a:t>ECHO: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Can detect</a:t>
            </a:r>
            <a:r>
              <a:rPr lang="en-IN" dirty="0"/>
              <a:t> </a:t>
            </a:r>
            <a:r>
              <a:rPr lang="en-IN" dirty="0" smtClean="0"/>
              <a:t>importantly </a:t>
            </a:r>
            <a:r>
              <a:rPr lang="en-IN" dirty="0"/>
              <a:t>enlarged coronary arteries and may also </a:t>
            </a:r>
            <a:r>
              <a:rPr lang="en-IN" dirty="0" smtClean="0"/>
              <a:t>confirm specific </a:t>
            </a:r>
            <a:r>
              <a:rPr lang="en-IN" dirty="0"/>
              <a:t>chamber enlargement</a:t>
            </a:r>
            <a:r>
              <a:rPr lang="en-IN" dirty="0" smtClean="0"/>
              <a:t>.</a:t>
            </a:r>
          </a:p>
          <a:p>
            <a:r>
              <a:rPr lang="en-US" b="1" i="1" u="sng" dirty="0" smtClean="0"/>
              <a:t>Cardiac Catheterization: Aortography and selective coronary angiography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Gold standard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Calculate L-R shunts and Right heart pressures.</a:t>
            </a:r>
          </a:p>
          <a:p>
            <a:r>
              <a:rPr lang="en-US" b="1" i="1" u="sng" dirty="0" smtClean="0"/>
              <a:t>CTA: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Diagnostic </a:t>
            </a:r>
            <a:r>
              <a:rPr lang="en-IN" dirty="0"/>
              <a:t>procedure of </a:t>
            </a:r>
            <a:r>
              <a:rPr lang="en-IN" dirty="0" smtClean="0"/>
              <a:t>choice in cases </a:t>
            </a:r>
            <a:r>
              <a:rPr lang="en-IN" dirty="0"/>
              <a:t>that will not require </a:t>
            </a:r>
            <a:r>
              <a:rPr lang="en-IN" dirty="0" smtClean="0"/>
              <a:t>hemodynamic measurements </a:t>
            </a:r>
            <a:r>
              <a:rPr lang="en-IN" dirty="0"/>
              <a:t>to make management </a:t>
            </a:r>
            <a:r>
              <a:rPr lang="en-IN" dirty="0" smtClean="0"/>
              <a:t>decisions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9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48139"/>
            <a:ext cx="8596668" cy="755374"/>
          </a:xfrm>
        </p:spPr>
        <p:txBody>
          <a:bodyPr/>
          <a:lstStyle/>
          <a:p>
            <a:r>
              <a:rPr lang="en-US" dirty="0" smtClean="0"/>
              <a:t>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80590"/>
            <a:ext cx="8596668" cy="4664767"/>
          </a:xfrm>
        </p:spPr>
        <p:txBody>
          <a:bodyPr>
            <a:normAutofit/>
          </a:bodyPr>
          <a:lstStyle/>
          <a:p>
            <a:r>
              <a:rPr lang="en-US" dirty="0" smtClean="0"/>
              <a:t>Indications for surgery:</a:t>
            </a:r>
          </a:p>
          <a:p>
            <a:r>
              <a:rPr lang="en-IN" dirty="0" smtClean="0"/>
              <a:t>Recommended </a:t>
            </a:r>
            <a:r>
              <a:rPr lang="en-IN" dirty="0"/>
              <a:t>that diagnosis of a coronary AV fistula is an indication for operation unless the shunt is small (Q p/Q s &lt; 1.3). </a:t>
            </a:r>
            <a:endParaRPr lang="en-IN" dirty="0" smtClean="0"/>
          </a:p>
          <a:p>
            <a:pPr lvl="1"/>
            <a:r>
              <a:rPr lang="en-IN" dirty="0" smtClean="0"/>
              <a:t>At </a:t>
            </a:r>
            <a:r>
              <a:rPr lang="en-IN" dirty="0"/>
              <a:t>least some of these fistulae will increase in size </a:t>
            </a:r>
            <a:r>
              <a:rPr lang="en-IN" dirty="0" smtClean="0"/>
              <a:t>and eventually </a:t>
            </a:r>
            <a:r>
              <a:rPr lang="en-IN" dirty="0"/>
              <a:t>produce symptoms and heart </a:t>
            </a:r>
            <a:r>
              <a:rPr lang="en-IN" dirty="0" smtClean="0"/>
              <a:t>failure</a:t>
            </a:r>
          </a:p>
          <a:p>
            <a:pPr lvl="1"/>
            <a:r>
              <a:rPr lang="en-IN" dirty="0"/>
              <a:t>T</a:t>
            </a:r>
            <a:r>
              <a:rPr lang="en-IN" dirty="0" smtClean="0"/>
              <a:t>endency </a:t>
            </a:r>
            <a:r>
              <a:rPr lang="en-IN" dirty="0"/>
              <a:t>for development of </a:t>
            </a:r>
            <a:r>
              <a:rPr lang="en-IN" dirty="0" smtClean="0"/>
              <a:t>IE</a:t>
            </a:r>
          </a:p>
          <a:p>
            <a:pPr lvl="1"/>
            <a:r>
              <a:rPr lang="en-IN" dirty="0"/>
              <a:t>L</a:t>
            </a:r>
            <a:r>
              <a:rPr lang="en-IN" dirty="0" smtClean="0"/>
              <a:t>ow probability </a:t>
            </a:r>
            <a:r>
              <a:rPr lang="en-IN" dirty="0"/>
              <a:t>of spontaneous </a:t>
            </a:r>
            <a:r>
              <a:rPr lang="en-IN" dirty="0" smtClean="0"/>
              <a:t>closure </a:t>
            </a:r>
            <a:endParaRPr lang="en-IN" dirty="0"/>
          </a:p>
          <a:p>
            <a:pPr lvl="1"/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safety and </a:t>
            </a:r>
            <a:r>
              <a:rPr lang="en-IN" dirty="0" smtClean="0"/>
              <a:t>efficacy of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Surgical options: external ligation or </a:t>
            </a:r>
            <a:r>
              <a:rPr lang="en-US" dirty="0" err="1"/>
              <a:t>intracardiac</a:t>
            </a:r>
            <a:r>
              <a:rPr lang="en-US" dirty="0"/>
              <a:t> closure on </a:t>
            </a:r>
            <a:r>
              <a:rPr lang="en-US"/>
              <a:t>CPB</a:t>
            </a:r>
            <a:r>
              <a:rPr lang="en-US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Percutaneous occlusion: detachable balloons, coils, vascular plugs, </a:t>
            </a:r>
            <a:r>
              <a:rPr lang="en-US" dirty="0" smtClean="0"/>
              <a:t>PDA/ASD/VSD </a:t>
            </a:r>
            <a:r>
              <a:rPr lang="en-US" dirty="0"/>
              <a:t>devices.</a:t>
            </a:r>
          </a:p>
          <a:p>
            <a:pPr lvl="1"/>
            <a:r>
              <a:rPr lang="en-US" dirty="0"/>
              <a:t>Ensure no coronary supply to myocardium distal to point of occlusion.</a:t>
            </a:r>
          </a:p>
          <a:p>
            <a:pPr lvl="1"/>
            <a:r>
              <a:rPr lang="en-US" dirty="0"/>
              <a:t>If uncertain, observe ECG during temporary balloon occlusion of fistula.</a:t>
            </a:r>
          </a:p>
          <a:p>
            <a:pPr lvl="1"/>
            <a:r>
              <a:rPr lang="en-US" dirty="0"/>
              <a:t>Results comparable to surgical results; expected mortality &lt;1%.</a:t>
            </a:r>
          </a:p>
          <a:p>
            <a:pPr lvl="1"/>
            <a:r>
              <a:rPr lang="en-US" dirty="0"/>
              <a:t>Proximal coronary artery persistently dilated- prone to thrombotic occlusion- long term antiplatelet therapy advisable and anticoagulation proposed in patients with moderate persistent aneurysmal dilation.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28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  Anomalous collateral coronary arteries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4462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anomalous collaterals- &gt; 1 mm </a:t>
            </a:r>
            <a:r>
              <a:rPr lang="en-US" dirty="0" err="1" smtClean="0"/>
              <a:t>anastamotic</a:t>
            </a:r>
            <a:r>
              <a:rPr lang="en-US" dirty="0" smtClean="0"/>
              <a:t> communications between adjacent unobstructed coronary arteries or branches.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Prognostic implications: protective in the event of occlusion of one of the connected vessel.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2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064" y="2888975"/>
            <a:ext cx="2886454" cy="1320800"/>
          </a:xfrm>
        </p:spPr>
        <p:txBody>
          <a:bodyPr/>
          <a:lstStyle/>
          <a:p>
            <a:r>
              <a:rPr lang="en-US" dirty="0" smtClean="0"/>
              <a:t>Functional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4" y="481289"/>
            <a:ext cx="78105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3600" dirty="0" smtClean="0"/>
              <a:t>Coronary </a:t>
            </a:r>
            <a:r>
              <a:rPr lang="en-US" sz="3600" dirty="0"/>
              <a:t>Artery Patterns </a:t>
            </a:r>
            <a:r>
              <a:rPr lang="en-US" sz="3600" dirty="0" smtClean="0"/>
              <a:t>with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Congenital </a:t>
            </a:r>
            <a:r>
              <a:rPr lang="en-US" sz="3600" dirty="0"/>
              <a:t>Heart Defects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0493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40%- long, large </a:t>
            </a:r>
            <a:r>
              <a:rPr lang="en-US" dirty="0" err="1" smtClean="0"/>
              <a:t>conus</a:t>
            </a:r>
            <a:r>
              <a:rPr lang="en-US" dirty="0" smtClean="0"/>
              <a:t> artery may arise from a separate </a:t>
            </a:r>
            <a:r>
              <a:rPr lang="en-US" dirty="0" err="1" smtClean="0"/>
              <a:t>ostium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4-5%- LAD from RCA</a:t>
            </a:r>
          </a:p>
          <a:p>
            <a:pPr lvl="1"/>
            <a:r>
              <a:rPr lang="en-US" dirty="0" smtClean="0"/>
              <a:t>Passes across RVOT</a:t>
            </a:r>
          </a:p>
          <a:p>
            <a:pPr lvl="1"/>
            <a:r>
              <a:rPr lang="en-US" dirty="0" smtClean="0"/>
              <a:t>Makes </a:t>
            </a:r>
            <a:r>
              <a:rPr lang="en-US" dirty="0" err="1" smtClean="0"/>
              <a:t>transannular</a:t>
            </a:r>
            <a:r>
              <a:rPr lang="en-US" dirty="0" smtClean="0"/>
              <a:t> incision difficult at surgery.</a:t>
            </a:r>
          </a:p>
          <a:p>
            <a:r>
              <a:rPr lang="en-US" dirty="0" smtClean="0"/>
              <a:t>Occasionally, single coronary from either right or left sinus</a:t>
            </a:r>
          </a:p>
          <a:p>
            <a:pPr lvl="1"/>
            <a:r>
              <a:rPr lang="en-US" dirty="0" smtClean="0"/>
              <a:t>May pass across RVOT or behind the aorta.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0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D-TGA</a:t>
            </a:r>
            <a:endParaRPr lang="en-IN" sz="3600" dirty="0"/>
          </a:p>
        </p:txBody>
      </p:sp>
      <p:sp>
        <p:nvSpPr>
          <p:cNvPr id="7" name="AutoShape 8" descr="mk:@MSITStore:D:\ebooks\books\PEDIATRIC%20CARDIOLOGY\Moss_and_Ada_7_e_2007.chm::/VII%20-%20Congenital%20CV%20Malformations/H%20-%20Abnormalities%20of%20the%20Origin%20of%20the%20Great%20Arteries/51%20-%20Transposition%20of%20the%20Great%20Arteries_files/DA2DB6C51FF6.png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77334" y="1710015"/>
            <a:ext cx="8596668" cy="47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 smtClean="0"/>
              <a:t>Important to identify anomalies prior to arterial switch</a:t>
            </a:r>
          </a:p>
          <a:p>
            <a:pPr lvl="2"/>
            <a:r>
              <a:rPr lang="en-US" sz="1600" dirty="0" smtClean="0"/>
              <a:t>Some patterns difficult to transfer with arterial switch.</a:t>
            </a:r>
          </a:p>
          <a:p>
            <a:r>
              <a:rPr lang="en-US" sz="2000" dirty="0" smtClean="0"/>
              <a:t>Sinuses facing RVOT – Facing sinuses.</a:t>
            </a:r>
          </a:p>
          <a:p>
            <a:r>
              <a:rPr lang="en-US" sz="2000" dirty="0" smtClean="0"/>
              <a:t>Nomenclature of facing sinuses depends on relation of great vessels.</a:t>
            </a:r>
          </a:p>
          <a:p>
            <a:pPr lvl="1"/>
            <a:r>
              <a:rPr lang="en-US" dirty="0" smtClean="0"/>
              <a:t>Side by side relationship- anterior or posterior.</a:t>
            </a:r>
          </a:p>
          <a:p>
            <a:pPr lvl="1"/>
            <a:r>
              <a:rPr lang="en-US" dirty="0" smtClean="0"/>
              <a:t>Oblique relationship- left anterior or right posterior.</a:t>
            </a:r>
          </a:p>
          <a:p>
            <a:pPr lvl="1"/>
            <a:r>
              <a:rPr lang="en-US" dirty="0" smtClean="0"/>
              <a:t>Anterior-posterior relationship- right or left.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sz="2000" dirty="0" smtClean="0"/>
          </a:p>
          <a:p>
            <a:endParaRPr lang="en-IN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417" y="4669113"/>
            <a:ext cx="5667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61" y="0"/>
            <a:ext cx="8040757" cy="355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55187"/>
            <a:ext cx="10721149" cy="33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728871"/>
            <a:ext cx="5908996" cy="5817704"/>
          </a:xfrm>
        </p:spPr>
        <p:txBody>
          <a:bodyPr>
            <a:normAutofit/>
          </a:bodyPr>
          <a:lstStyle/>
          <a:p>
            <a:r>
              <a:rPr lang="en-US" dirty="0" smtClean="0"/>
              <a:t>Almost </a:t>
            </a:r>
            <a:r>
              <a:rPr lang="en-US" smtClean="0"/>
              <a:t>all patients, </a:t>
            </a:r>
            <a:r>
              <a:rPr lang="en-US" dirty="0" smtClean="0"/>
              <a:t>coronaries arise from facing sinuses.</a:t>
            </a:r>
          </a:p>
          <a:p>
            <a:r>
              <a:rPr lang="en-US" dirty="0" smtClean="0"/>
              <a:t>Increased incidence of coronary anomalies</a:t>
            </a:r>
          </a:p>
          <a:p>
            <a:pPr lvl="1"/>
            <a:r>
              <a:rPr lang="en-US" dirty="0" smtClean="0"/>
              <a:t>Presence of VSD</a:t>
            </a:r>
          </a:p>
          <a:p>
            <a:pPr lvl="1"/>
            <a:r>
              <a:rPr lang="en-US" dirty="0" smtClean="0"/>
              <a:t>Side by side great vessels.</a:t>
            </a:r>
          </a:p>
          <a:p>
            <a:r>
              <a:rPr lang="en-US" dirty="0"/>
              <a:t>60% cases – coronaries arise from appropriate sinuses and branch normally.</a:t>
            </a:r>
          </a:p>
          <a:p>
            <a:pPr lvl="1"/>
            <a:r>
              <a:rPr lang="en-US" dirty="0"/>
              <a:t>More common with oblique orientation of great vessels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LM and LCX pass in anterior and leftward of RVOT.</a:t>
            </a:r>
            <a:endParaRPr lang="en-US" dirty="0"/>
          </a:p>
          <a:p>
            <a:r>
              <a:rPr lang="en-US" dirty="0" smtClean="0"/>
              <a:t>20% cases- LCX from RCA </a:t>
            </a:r>
          </a:p>
          <a:p>
            <a:pPr lvl="1"/>
            <a:r>
              <a:rPr lang="en-US" dirty="0" smtClean="0"/>
              <a:t>Common in side by side orientation.</a:t>
            </a:r>
          </a:p>
          <a:p>
            <a:pPr lvl="1"/>
            <a:r>
              <a:rPr lang="en-US" dirty="0" smtClean="0"/>
              <a:t>LCX runs posterior to pulmonary artery.</a:t>
            </a:r>
          </a:p>
          <a:p>
            <a:r>
              <a:rPr lang="en-US" dirty="0" smtClean="0"/>
              <a:t>4% cases- inverted arteries from inappropriate sinuses.</a:t>
            </a:r>
          </a:p>
          <a:p>
            <a:r>
              <a:rPr lang="en-US" dirty="0" smtClean="0"/>
              <a:t>4% cases- partially inverted arteries.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795" y="1057067"/>
            <a:ext cx="4868209" cy="48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 TGA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7658283" cy="42053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Aorta is anterior and to left of PA </a:t>
            </a:r>
          </a:p>
          <a:p>
            <a:r>
              <a:rPr lang="en-US" dirty="0"/>
              <a:t>Coronary arteries come from facing sinuses</a:t>
            </a:r>
          </a:p>
          <a:p>
            <a:r>
              <a:rPr lang="en-US" dirty="0"/>
              <a:t>Anterior sinus is usually </a:t>
            </a:r>
            <a:r>
              <a:rPr lang="en-US" dirty="0" err="1"/>
              <a:t>noncoronary</a:t>
            </a:r>
            <a:r>
              <a:rPr lang="en-US" dirty="0"/>
              <a:t> sinus </a:t>
            </a:r>
          </a:p>
          <a:p>
            <a:r>
              <a:rPr lang="en-US" dirty="0" smtClean="0"/>
              <a:t>Morphologic right and left coronaries are concordant with morphologic right and left ventricle.</a:t>
            </a:r>
          </a:p>
          <a:p>
            <a:r>
              <a:rPr lang="en-US" dirty="0" smtClean="0"/>
              <a:t>LCA</a:t>
            </a:r>
          </a:p>
          <a:p>
            <a:pPr lvl="1"/>
            <a:r>
              <a:rPr lang="en-US" dirty="0" smtClean="0"/>
              <a:t>Supplies LV, arises from right facing sinus.</a:t>
            </a:r>
          </a:p>
          <a:p>
            <a:pPr lvl="1"/>
            <a:r>
              <a:rPr lang="en-US" dirty="0" smtClean="0"/>
              <a:t>Passes in front of pulmonary annulus and divides into LAD and LCX.</a:t>
            </a:r>
          </a:p>
          <a:p>
            <a:r>
              <a:rPr lang="en-US" dirty="0" smtClean="0"/>
              <a:t>RCA</a:t>
            </a:r>
          </a:p>
          <a:p>
            <a:pPr lvl="1"/>
            <a:r>
              <a:rPr lang="en-US" dirty="0" smtClean="0"/>
              <a:t>Supplies RV, arises from left facing sinus.</a:t>
            </a:r>
          </a:p>
          <a:p>
            <a:pPr lvl="1"/>
            <a:r>
              <a:rPr lang="en-US" dirty="0" smtClean="0"/>
              <a:t>Runs in the AV groove in front of left atrial appendage to terminate as PDA.</a:t>
            </a:r>
          </a:p>
          <a:p>
            <a:r>
              <a:rPr lang="en-US" dirty="0" smtClean="0"/>
              <a:t>Most common variant- single coronary from right facing sinus.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2523366"/>
            <a:ext cx="37623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6054770" cy="4517362"/>
          </a:xfrm>
        </p:spPr>
        <p:txBody>
          <a:bodyPr/>
          <a:lstStyle/>
          <a:p>
            <a:r>
              <a:rPr lang="en-US" dirty="0" smtClean="0"/>
              <a:t>Depends on the no of cusps in </a:t>
            </a:r>
            <a:r>
              <a:rPr lang="en-US" dirty="0" err="1" smtClean="0"/>
              <a:t>truncal</a:t>
            </a:r>
            <a:r>
              <a:rPr lang="en-US" dirty="0" smtClean="0"/>
              <a:t> valve.</a:t>
            </a:r>
          </a:p>
          <a:p>
            <a:r>
              <a:rPr lang="en-US" dirty="0" smtClean="0"/>
              <a:t>Tricuspid- RCA from right anterior sinus, LCA from posterior sinus</a:t>
            </a:r>
          </a:p>
          <a:p>
            <a:r>
              <a:rPr lang="en-US" dirty="0" smtClean="0"/>
              <a:t>Bicuspid </a:t>
            </a:r>
          </a:p>
          <a:p>
            <a:pPr lvl="1"/>
            <a:r>
              <a:rPr lang="en-US" dirty="0" smtClean="0"/>
              <a:t>Anterior/ posterior- LCA from posterior sinus and RCA from anterior sinus.</a:t>
            </a:r>
          </a:p>
          <a:p>
            <a:pPr lvl="1"/>
            <a:r>
              <a:rPr lang="en-US" dirty="0" smtClean="0"/>
              <a:t>Right/ left- LCA from left and RCA from right sinus.</a:t>
            </a:r>
          </a:p>
          <a:p>
            <a:r>
              <a:rPr lang="en-US" dirty="0" err="1" smtClean="0"/>
              <a:t>Quadricuspid</a:t>
            </a:r>
            <a:endParaRPr lang="en-US" dirty="0" smtClean="0"/>
          </a:p>
          <a:p>
            <a:pPr lvl="1"/>
            <a:r>
              <a:rPr lang="en-US" dirty="0" smtClean="0"/>
              <a:t>2 anterior and 2 posterior cusps</a:t>
            </a:r>
          </a:p>
          <a:p>
            <a:pPr lvl="1"/>
            <a:r>
              <a:rPr lang="en-US" dirty="0" smtClean="0"/>
              <a:t>LCA from left posterior cusp and RCA from left or right anterior cusp</a:t>
            </a:r>
          </a:p>
          <a:p>
            <a:r>
              <a:rPr lang="en-US" dirty="0" smtClean="0"/>
              <a:t>High origins of right and left coronaries frequent.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644" y="0"/>
            <a:ext cx="3781425" cy="24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44" y="2447925"/>
            <a:ext cx="3781425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644" y="4676775"/>
            <a:ext cx="37814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Bicuspid Aortic Valve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Associated with left coronary dominance</a:t>
            </a:r>
          </a:p>
          <a:p>
            <a:r>
              <a:rPr lang="en-US" dirty="0" smtClean="0"/>
              <a:t>High incidence of immediate bifurcation of LCA into LAD and LCX.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61" y="2160589"/>
            <a:ext cx="60674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3600" dirty="0" smtClean="0"/>
              <a:t>Coronary artery disease as a result of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congenital heart disease</a:t>
            </a:r>
          </a:p>
        </p:txBody>
      </p:sp>
    </p:spTree>
    <p:extLst>
      <p:ext uri="{BB962C8B-B14F-4D97-AF65-F5344CB8AC3E}">
        <p14:creationId xmlns:p14="http://schemas.microsoft.com/office/powerpoint/2010/main" val="519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33671"/>
            <a:ext cx="8917240" cy="5300868"/>
          </a:xfrm>
        </p:spPr>
        <p:txBody>
          <a:bodyPr/>
          <a:lstStyle/>
          <a:p>
            <a:r>
              <a:rPr lang="en-US" dirty="0" err="1" smtClean="0"/>
              <a:t>Coarctation</a:t>
            </a:r>
            <a:r>
              <a:rPr lang="en-US" dirty="0" smtClean="0"/>
              <a:t> of aorta</a:t>
            </a:r>
          </a:p>
          <a:p>
            <a:pPr lvl="1"/>
            <a:r>
              <a:rPr lang="en-US" dirty="0" smtClean="0"/>
              <a:t>Intimal proliferation and medial thickening due to hypertension.</a:t>
            </a:r>
          </a:p>
          <a:p>
            <a:pPr lvl="1"/>
            <a:r>
              <a:rPr lang="en-US" dirty="0" smtClean="0"/>
              <a:t>Risk of premature atherosclerosis.</a:t>
            </a:r>
          </a:p>
          <a:p>
            <a:r>
              <a:rPr lang="en-US" dirty="0" err="1" smtClean="0"/>
              <a:t>Supravalvular</a:t>
            </a:r>
            <a:r>
              <a:rPr lang="en-US" dirty="0" smtClean="0"/>
              <a:t> AS</a:t>
            </a:r>
          </a:p>
          <a:p>
            <a:pPr lvl="1"/>
            <a:r>
              <a:rPr lang="en-US" dirty="0" err="1" smtClean="0"/>
              <a:t>Ostial</a:t>
            </a:r>
            <a:r>
              <a:rPr lang="en-US" dirty="0" smtClean="0"/>
              <a:t> obstruction –aortic medial proliferation or adherence of aortic cusp.</a:t>
            </a:r>
          </a:p>
          <a:p>
            <a:pPr lvl="1"/>
            <a:r>
              <a:rPr lang="en-US" dirty="0" smtClean="0"/>
              <a:t>Thick walled, tortuous coronaries – prematurely atherosclerotic.</a:t>
            </a:r>
          </a:p>
          <a:p>
            <a:r>
              <a:rPr lang="en-US" dirty="0" smtClean="0"/>
              <a:t>Aortic regurgitation </a:t>
            </a:r>
          </a:p>
          <a:p>
            <a:pPr lvl="1"/>
            <a:r>
              <a:rPr lang="en-US" dirty="0" smtClean="0"/>
              <a:t>Large smooth walled coronaries</a:t>
            </a:r>
          </a:p>
          <a:p>
            <a:r>
              <a:rPr lang="en-US" dirty="0" smtClean="0"/>
              <a:t>Coronary artery </a:t>
            </a:r>
            <a:r>
              <a:rPr lang="en-US" dirty="0" err="1" smtClean="0"/>
              <a:t>ectasia</a:t>
            </a:r>
            <a:endParaRPr lang="en-US" dirty="0"/>
          </a:p>
          <a:p>
            <a:pPr lvl="1"/>
            <a:r>
              <a:rPr lang="en-US" dirty="0" smtClean="0"/>
              <a:t>Elongated, tortuous dilated coronaries in adults with cyanotic congenital heart disease.</a:t>
            </a:r>
          </a:p>
          <a:p>
            <a:r>
              <a:rPr lang="en-US" dirty="0" smtClean="0"/>
              <a:t>Pulmonary atresia with intact ventricular septum</a:t>
            </a:r>
          </a:p>
          <a:p>
            <a:pPr lvl="1"/>
            <a:r>
              <a:rPr lang="en-US" dirty="0" smtClean="0"/>
              <a:t>Development of </a:t>
            </a:r>
            <a:r>
              <a:rPr lang="en-US" dirty="0" err="1" smtClean="0"/>
              <a:t>ventriculocoronary</a:t>
            </a:r>
            <a:r>
              <a:rPr lang="en-US" dirty="0" smtClean="0"/>
              <a:t> connections due to </a:t>
            </a:r>
            <a:r>
              <a:rPr lang="en-US" dirty="0" err="1" smtClean="0"/>
              <a:t>suprasystemic</a:t>
            </a:r>
            <a:r>
              <a:rPr lang="en-US" dirty="0" smtClean="0"/>
              <a:t> pressure in RV.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86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sz="4800" dirty="0" smtClean="0"/>
              <a:t>THANK YOU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3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Precardiac</a:t>
            </a:r>
            <a:r>
              <a:rPr lang="en-US" dirty="0" smtClean="0"/>
              <a:t> pathway is a crossing pathway taken by all except</a:t>
            </a:r>
          </a:p>
          <a:p>
            <a:pPr>
              <a:buAutoNum type="alphaUcPeriod"/>
            </a:pPr>
            <a:r>
              <a:rPr lang="en-US" dirty="0" smtClean="0"/>
              <a:t>LM from right sinus.</a:t>
            </a:r>
          </a:p>
          <a:p>
            <a:pPr>
              <a:buAutoNum type="alphaUcPeriod"/>
            </a:pPr>
            <a:r>
              <a:rPr lang="en-US" dirty="0" smtClean="0"/>
              <a:t>LAD from right sinus</a:t>
            </a:r>
          </a:p>
          <a:p>
            <a:pPr>
              <a:buAutoNum type="alphaUcPeriod"/>
            </a:pPr>
            <a:r>
              <a:rPr lang="en-US" dirty="0" smtClean="0"/>
              <a:t>LCX from right sinus.</a:t>
            </a:r>
          </a:p>
          <a:p>
            <a:pPr>
              <a:buAutoNum type="alphaUcPeriod"/>
            </a:pPr>
            <a:r>
              <a:rPr lang="en-US" dirty="0" smtClean="0"/>
              <a:t>RCA from left sinus.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95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following are classified under coronary anomalies of origination except</a:t>
            </a:r>
          </a:p>
          <a:p>
            <a:pPr>
              <a:buAutoNum type="alphaUcPeriod"/>
            </a:pPr>
            <a:r>
              <a:rPr lang="en-US" dirty="0" smtClean="0"/>
              <a:t>Single coronary</a:t>
            </a:r>
          </a:p>
          <a:p>
            <a:pPr>
              <a:buAutoNum type="alphaUcPeriod"/>
            </a:pPr>
            <a:r>
              <a:rPr lang="en-US" dirty="0" smtClean="0"/>
              <a:t>ALCAPA</a:t>
            </a:r>
          </a:p>
          <a:p>
            <a:pPr>
              <a:buAutoNum type="alphaUcPeriod"/>
            </a:pPr>
            <a:r>
              <a:rPr lang="en-US" dirty="0" smtClean="0"/>
              <a:t>Anomalous coronary from NCS.</a:t>
            </a:r>
          </a:p>
          <a:p>
            <a:pPr>
              <a:buAutoNum type="alphaUcPeriod"/>
            </a:pPr>
            <a:r>
              <a:rPr lang="en-US" dirty="0" smtClean="0"/>
              <a:t>Coronary </a:t>
            </a:r>
            <a:r>
              <a:rPr lang="en-US" dirty="0" err="1" smtClean="0"/>
              <a:t>ostial</a:t>
            </a:r>
            <a:r>
              <a:rPr lang="en-US" dirty="0" smtClean="0"/>
              <a:t> stenosis.</a:t>
            </a:r>
          </a:p>
          <a:p>
            <a:pPr>
              <a:buAutoNum type="alphaUcPeriod"/>
            </a:pPr>
            <a:endParaRPr lang="en-US" dirty="0" smtClean="0"/>
          </a:p>
          <a:p>
            <a:pPr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63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following regarding ACAOS is true except</a:t>
            </a:r>
          </a:p>
          <a:p>
            <a:pPr>
              <a:buAutoNum type="alphaUcPeriod"/>
            </a:pPr>
            <a:r>
              <a:rPr lang="en-US" dirty="0" smtClean="0"/>
              <a:t>It is known to be associated with SCD especially in young adults.</a:t>
            </a:r>
          </a:p>
          <a:p>
            <a:pPr>
              <a:buAutoNum type="alphaUcPeriod"/>
            </a:pPr>
            <a:r>
              <a:rPr lang="en-US" dirty="0" smtClean="0"/>
              <a:t>LAD from RCA common in TOF patients.</a:t>
            </a:r>
          </a:p>
          <a:p>
            <a:pPr>
              <a:buAutoNum type="alphaUcPeriod"/>
            </a:pPr>
            <a:r>
              <a:rPr lang="en-US" dirty="0" err="1" smtClean="0"/>
              <a:t>Intraseptal</a:t>
            </a:r>
            <a:r>
              <a:rPr lang="en-US" dirty="0" smtClean="0"/>
              <a:t> pathway is diagnosed </a:t>
            </a:r>
            <a:r>
              <a:rPr lang="en-US" dirty="0" err="1" smtClean="0"/>
              <a:t>angiographically</a:t>
            </a:r>
            <a:r>
              <a:rPr lang="en-US" dirty="0" smtClean="0"/>
              <a:t> by presence of systolic narrowing and septal branches.</a:t>
            </a:r>
          </a:p>
          <a:p>
            <a:pPr>
              <a:buAutoNum type="alphaUcPeriod"/>
            </a:pPr>
            <a:r>
              <a:rPr lang="en-US" dirty="0" smtClean="0"/>
              <a:t>Angioplasty is feasible for left ACAOS.</a:t>
            </a:r>
          </a:p>
          <a:p>
            <a:pPr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20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Coronary arteries development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Sequence of development</a:t>
            </a:r>
          </a:p>
          <a:p>
            <a:pPr lvl="1"/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stage: Blood islands</a:t>
            </a:r>
          </a:p>
          <a:p>
            <a:pPr lvl="1"/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stage: Development of venous connection between vascular network and coronary sinus.</a:t>
            </a:r>
          </a:p>
          <a:p>
            <a:pPr lvl="1"/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stage: Coronary arteries join the aorta through an arterial connection to the vascular plexus.</a:t>
            </a:r>
          </a:p>
          <a:p>
            <a:pPr lvl="2"/>
            <a:r>
              <a:rPr lang="en-US" sz="1600" dirty="0" smtClean="0"/>
              <a:t>Occurs after </a:t>
            </a:r>
            <a:r>
              <a:rPr lang="en-US" sz="1600" dirty="0" err="1" smtClean="0"/>
              <a:t>aortopulmonary</a:t>
            </a:r>
            <a:r>
              <a:rPr lang="en-US" sz="1600" dirty="0" smtClean="0"/>
              <a:t> </a:t>
            </a:r>
            <a:r>
              <a:rPr lang="en-US" sz="1600" dirty="0" err="1" smtClean="0"/>
              <a:t>septation</a:t>
            </a:r>
            <a:r>
              <a:rPr lang="en-US" sz="1600" dirty="0" smtClean="0"/>
              <a:t> and formation of semilunar valves.</a:t>
            </a:r>
          </a:p>
          <a:p>
            <a:endParaRPr lang="en-US" sz="2000" dirty="0"/>
          </a:p>
          <a:p>
            <a:r>
              <a:rPr lang="en-US" sz="2000" dirty="0" smtClean="0"/>
              <a:t>2 coronaries originate from the right and left sinus that face the RVOT. </a:t>
            </a:r>
          </a:p>
          <a:p>
            <a:endParaRPr lang="en-US" sz="2000" dirty="0"/>
          </a:p>
          <a:p>
            <a:r>
              <a:rPr lang="en-US" sz="2000" dirty="0" smtClean="0"/>
              <a:t>The sprouts or anlagen in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aortic sinus and all 3 pulmonary sinuses undergo rapid involution or do not develop.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0396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Echo features suggestive of ALCAPA all except</a:t>
            </a:r>
          </a:p>
          <a:p>
            <a:pPr>
              <a:buAutoNum type="alphaUcPeriod"/>
            </a:pPr>
            <a:r>
              <a:rPr lang="en-US" dirty="0" smtClean="0"/>
              <a:t>Dilated LV.</a:t>
            </a:r>
          </a:p>
          <a:p>
            <a:pPr>
              <a:buAutoNum type="alphaUcPeriod"/>
            </a:pPr>
            <a:r>
              <a:rPr lang="en-US" dirty="0"/>
              <a:t>R</a:t>
            </a:r>
            <a:r>
              <a:rPr lang="en-US" dirty="0" smtClean="0"/>
              <a:t>CA: Aorta ratio&lt; 0.14.</a:t>
            </a:r>
          </a:p>
          <a:p>
            <a:pPr>
              <a:buAutoNum type="alphaUcPeriod"/>
            </a:pPr>
            <a:r>
              <a:rPr lang="en-US" dirty="0" smtClean="0"/>
              <a:t>Bright, echogenic papillary muscles.</a:t>
            </a:r>
          </a:p>
          <a:p>
            <a:pPr>
              <a:buAutoNum type="alphaUcPeriod"/>
            </a:pPr>
            <a:r>
              <a:rPr lang="en-US" dirty="0" smtClean="0"/>
              <a:t>Retrograde LAD flow.</a:t>
            </a:r>
          </a:p>
          <a:p>
            <a:pPr>
              <a:buAutoNum type="alphaUcPeriod"/>
            </a:pPr>
            <a:endParaRPr lang="en-US" dirty="0" smtClean="0"/>
          </a:p>
          <a:p>
            <a:pPr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14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following are associated with SCD except</a:t>
            </a:r>
          </a:p>
          <a:p>
            <a:pPr>
              <a:buAutoNum type="alphaUcPeriod"/>
            </a:pPr>
            <a:r>
              <a:rPr lang="en-US" dirty="0" smtClean="0"/>
              <a:t>Ectopic coronary </a:t>
            </a:r>
            <a:r>
              <a:rPr lang="en-US" dirty="0" err="1" smtClean="0"/>
              <a:t>ostium</a:t>
            </a:r>
            <a:r>
              <a:rPr lang="en-US" dirty="0" smtClean="0"/>
              <a:t> in NCS</a:t>
            </a:r>
          </a:p>
          <a:p>
            <a:pPr>
              <a:buAutoNum type="alphaUcPeriod"/>
            </a:pPr>
            <a:r>
              <a:rPr lang="en-US" dirty="0" smtClean="0"/>
              <a:t>ACAOS</a:t>
            </a:r>
          </a:p>
          <a:p>
            <a:pPr>
              <a:buAutoNum type="alphaUcPeriod"/>
            </a:pPr>
            <a:r>
              <a:rPr lang="en-US" dirty="0" smtClean="0"/>
              <a:t>ALCAPA</a:t>
            </a:r>
          </a:p>
          <a:p>
            <a:pPr>
              <a:buAutoNum type="alphaUcPeriod"/>
            </a:pPr>
            <a:r>
              <a:rPr lang="en-US" dirty="0" smtClean="0"/>
              <a:t>ARCAPA</a:t>
            </a:r>
          </a:p>
          <a:p>
            <a:pPr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50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(episodic) myocardial ischemia is seen in all except</a:t>
            </a:r>
          </a:p>
          <a:p>
            <a:pPr>
              <a:buAutoNum type="alphaUcPeriod"/>
            </a:pPr>
            <a:r>
              <a:rPr lang="en-US" dirty="0" smtClean="0"/>
              <a:t>Myocardial bridge</a:t>
            </a:r>
          </a:p>
          <a:p>
            <a:pPr>
              <a:buAutoNum type="alphaUcPeriod"/>
            </a:pPr>
            <a:r>
              <a:rPr lang="en-US" dirty="0" smtClean="0"/>
              <a:t>Coronary </a:t>
            </a:r>
            <a:r>
              <a:rPr lang="en-US" dirty="0" err="1" smtClean="0"/>
              <a:t>ectasia</a:t>
            </a:r>
            <a:endParaRPr lang="en-US" dirty="0" smtClean="0"/>
          </a:p>
          <a:p>
            <a:pPr>
              <a:buAutoNum type="alphaUcPeriod"/>
            </a:pPr>
            <a:r>
              <a:rPr lang="en-US" dirty="0" smtClean="0"/>
              <a:t>Coronary </a:t>
            </a:r>
            <a:r>
              <a:rPr lang="en-US" dirty="0" err="1" smtClean="0"/>
              <a:t>ostial</a:t>
            </a:r>
            <a:r>
              <a:rPr lang="en-US" dirty="0" smtClean="0"/>
              <a:t> stenosis</a:t>
            </a:r>
          </a:p>
          <a:p>
            <a:pPr>
              <a:buAutoNum type="alphaUcPeriod"/>
            </a:pPr>
            <a:r>
              <a:rPr lang="en-US" dirty="0" smtClean="0"/>
              <a:t>ALCAPA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477" y="609600"/>
            <a:ext cx="78105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609601"/>
            <a:ext cx="7313726" cy="5698434"/>
          </a:xfrm>
        </p:spPr>
        <p:txBody>
          <a:bodyPr>
            <a:normAutofit/>
          </a:bodyPr>
          <a:lstStyle/>
          <a:p>
            <a:r>
              <a:rPr lang="en-IN" dirty="0"/>
              <a:t>B</a:t>
            </a:r>
            <a:r>
              <a:rPr lang="en-IN" dirty="0" smtClean="0"/>
              <a:t>asic </a:t>
            </a:r>
            <a:r>
              <a:rPr lang="en-IN" dirty="0"/>
              <a:t>principle of coronary </a:t>
            </a:r>
            <a:r>
              <a:rPr lang="en-IN" dirty="0" smtClean="0"/>
              <a:t>classification</a:t>
            </a:r>
          </a:p>
          <a:p>
            <a:pPr lvl="1"/>
            <a:r>
              <a:rPr lang="en-IN" dirty="0"/>
              <a:t>N</a:t>
            </a:r>
            <a:r>
              <a:rPr lang="en-IN" dirty="0" smtClean="0"/>
              <a:t>ame </a:t>
            </a:r>
            <a:r>
              <a:rPr lang="en-IN" dirty="0"/>
              <a:t>of a </a:t>
            </a:r>
            <a:r>
              <a:rPr lang="en-IN" dirty="0" smtClean="0"/>
              <a:t>coronary artery assigned </a:t>
            </a:r>
            <a:r>
              <a:rPr lang="en-IN" dirty="0"/>
              <a:t>not according to the site of origin </a:t>
            </a:r>
            <a:r>
              <a:rPr lang="en-IN" dirty="0" smtClean="0"/>
              <a:t>or proximal course</a:t>
            </a:r>
          </a:p>
          <a:p>
            <a:pPr lvl="1"/>
            <a:r>
              <a:rPr lang="en-IN" dirty="0"/>
              <a:t>B</a:t>
            </a:r>
            <a:r>
              <a:rPr lang="en-IN" dirty="0" smtClean="0"/>
              <a:t>ut </a:t>
            </a:r>
            <a:r>
              <a:rPr lang="en-IN" dirty="0"/>
              <a:t>according to the dependent territory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r>
              <a:rPr lang="en-IN" dirty="0"/>
              <a:t>A</a:t>
            </a:r>
            <a:r>
              <a:rPr lang="en-IN" dirty="0" smtClean="0"/>
              <a:t> </a:t>
            </a:r>
            <a:r>
              <a:rPr lang="en-IN" dirty="0"/>
              <a:t>common </a:t>
            </a:r>
            <a:r>
              <a:rPr lang="en-IN" dirty="0" smtClean="0"/>
              <a:t>proximal trunk</a:t>
            </a:r>
            <a:r>
              <a:rPr lang="en-IN" dirty="0"/>
              <a:t>, which joins 2 or 3 coronary </a:t>
            </a:r>
            <a:r>
              <a:rPr lang="en-IN" dirty="0" smtClean="0"/>
              <a:t>arteries is named </a:t>
            </a:r>
            <a:r>
              <a:rPr lang="en-IN" dirty="0"/>
              <a:t>a mixed trunk.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RCA </a:t>
            </a:r>
            <a:r>
              <a:rPr lang="en-IN" dirty="0"/>
              <a:t>is the vessel that </a:t>
            </a:r>
            <a:r>
              <a:rPr lang="en-IN" dirty="0" smtClean="0"/>
              <a:t>crosses the right AV groove and provides blood </a:t>
            </a:r>
            <a:r>
              <a:rPr lang="en-IN" dirty="0"/>
              <a:t>flow to the right ventricular free </a:t>
            </a:r>
            <a:r>
              <a:rPr lang="en-IN" dirty="0" smtClean="0"/>
              <a:t>wall.</a:t>
            </a:r>
          </a:p>
          <a:p>
            <a:r>
              <a:rPr lang="en-IN" dirty="0" smtClean="0"/>
              <a:t>LAD </a:t>
            </a:r>
            <a:r>
              <a:rPr lang="en-IN" dirty="0"/>
              <a:t>is the vessel </a:t>
            </a:r>
            <a:r>
              <a:rPr lang="en-IN" dirty="0" smtClean="0"/>
              <a:t>that courses the anterior IV groove and provides </a:t>
            </a:r>
            <a:r>
              <a:rPr lang="en-IN" dirty="0"/>
              <a:t>blood flow to the anterior </a:t>
            </a:r>
            <a:r>
              <a:rPr lang="en-IN" dirty="0" err="1"/>
              <a:t>interventricular</a:t>
            </a:r>
            <a:r>
              <a:rPr lang="en-IN" dirty="0"/>
              <a:t> </a:t>
            </a:r>
            <a:r>
              <a:rPr lang="en-IN" dirty="0" smtClean="0"/>
              <a:t>septum.</a:t>
            </a:r>
          </a:p>
          <a:p>
            <a:r>
              <a:rPr lang="en-IN" dirty="0" smtClean="0"/>
              <a:t>LCX is </a:t>
            </a:r>
            <a:r>
              <a:rPr lang="en-IN" dirty="0"/>
              <a:t>the vessel that </a:t>
            </a:r>
            <a:r>
              <a:rPr lang="en-IN" dirty="0" smtClean="0"/>
              <a:t>courses the left AV groove and provides </a:t>
            </a:r>
            <a:r>
              <a:rPr lang="en-IN" dirty="0"/>
              <a:t>blood </a:t>
            </a:r>
            <a:r>
              <a:rPr lang="en-IN" dirty="0" smtClean="0"/>
              <a:t>flow to </a:t>
            </a:r>
            <a:r>
              <a:rPr lang="en-IN" dirty="0"/>
              <a:t>the free wall of the left ventricle, on the obtuse </a:t>
            </a:r>
            <a:r>
              <a:rPr lang="en-IN" dirty="0" smtClean="0"/>
              <a:t>margin of </a:t>
            </a:r>
            <a:r>
              <a:rPr lang="en-IN" dirty="0"/>
              <a:t>the </a:t>
            </a:r>
            <a:r>
              <a:rPr lang="en-IN" dirty="0" smtClean="0"/>
              <a:t>heart.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61" y="1930400"/>
            <a:ext cx="4207167" cy="35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087" y="609600"/>
            <a:ext cx="4731026" cy="1320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Anomalies of coronaries 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445" y="324105"/>
            <a:ext cx="4778532" cy="64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1404</TotalTime>
  <Words>4330</Words>
  <Application>Microsoft Office PowerPoint</Application>
  <PresentationFormat>Widescreen</PresentationFormat>
  <Paragraphs>578</Paragraphs>
  <Slides>72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Trebuchet MS</vt:lpstr>
      <vt:lpstr>Wingdings</vt:lpstr>
      <vt:lpstr>Wingdings 3</vt:lpstr>
      <vt:lpstr>Facet</vt:lpstr>
      <vt:lpstr>Congenital Coronary artery anomalies</vt:lpstr>
      <vt:lpstr>Overview </vt:lpstr>
      <vt:lpstr>Normal coronary anatomy</vt:lpstr>
      <vt:lpstr>Coronary arteries- development</vt:lpstr>
      <vt:lpstr>Coronary arteries- development</vt:lpstr>
      <vt:lpstr>PowerPoint Presentation</vt:lpstr>
      <vt:lpstr>Coronary arteries development</vt:lpstr>
      <vt:lpstr>PowerPoint Presentation</vt:lpstr>
      <vt:lpstr>Anomalies of coronaries </vt:lpstr>
      <vt:lpstr>PowerPoint Presentation</vt:lpstr>
      <vt:lpstr>PowerPoint Presentation</vt:lpstr>
      <vt:lpstr>ACAOS (anomalous coronary artery from opposite sinus of valsalva)</vt:lpstr>
      <vt:lpstr>PowerPoint Presentation</vt:lpstr>
      <vt:lpstr>Crossing pathways</vt:lpstr>
      <vt:lpstr>Crossing pathways</vt:lpstr>
      <vt:lpstr>PowerPoint Presentation</vt:lpstr>
      <vt:lpstr>PowerPoint Presentation</vt:lpstr>
      <vt:lpstr>Manifestations of ACAOS</vt:lpstr>
      <vt:lpstr>Treatment </vt:lpstr>
      <vt:lpstr>Single coronary</vt:lpstr>
      <vt:lpstr>PowerPoint Presentation</vt:lpstr>
      <vt:lpstr>Single coronary</vt:lpstr>
      <vt:lpstr>Ectopic Coronary Ostium in NCS  </vt:lpstr>
      <vt:lpstr>Ectopic Coronary Ostium Arising Outside the Aortic Root(Ascending Aorta) </vt:lpstr>
      <vt:lpstr>ALCAPA (anomalous left coronary artery from pulmonary artery)</vt:lpstr>
      <vt:lpstr>Pathophysiology </vt:lpstr>
      <vt:lpstr>PowerPoint Presentation</vt:lpstr>
      <vt:lpstr>Clinical features</vt:lpstr>
      <vt:lpstr>PowerPoint Presentation</vt:lpstr>
      <vt:lpstr>Investigations </vt:lpstr>
      <vt:lpstr>PowerPoint Presentation</vt:lpstr>
      <vt:lpstr>PowerPoint Presentation</vt:lpstr>
      <vt:lpstr>Management </vt:lpstr>
      <vt:lpstr>PowerPoint Presentation</vt:lpstr>
      <vt:lpstr>Surgical outcomes</vt:lpstr>
      <vt:lpstr>ARCAPA</vt:lpstr>
      <vt:lpstr>PowerPoint Presentation</vt:lpstr>
      <vt:lpstr>PowerPoint Presentation</vt:lpstr>
      <vt:lpstr>Congenital Ostial Stenosis or Atresia</vt:lpstr>
      <vt:lpstr>Coronary ectasia or aneurysm</vt:lpstr>
      <vt:lpstr>Intramyocardial coronary artery (muscular bridge)</vt:lpstr>
      <vt:lpstr>Atherosclerosis in myocardial bridge</vt:lpstr>
      <vt:lpstr>PowerPoint Presentation</vt:lpstr>
      <vt:lpstr>Coronary Arteriovenous Fistula</vt:lpstr>
      <vt:lpstr>PowerPoint Presentation</vt:lpstr>
      <vt:lpstr>PowerPoint Presentation</vt:lpstr>
      <vt:lpstr>Clinical features</vt:lpstr>
      <vt:lpstr>Clinical features</vt:lpstr>
      <vt:lpstr>Natural history</vt:lpstr>
      <vt:lpstr>Diagnosis</vt:lpstr>
      <vt:lpstr>Diagnosis</vt:lpstr>
      <vt:lpstr>Management </vt:lpstr>
      <vt:lpstr>Management </vt:lpstr>
      <vt:lpstr>PowerPoint Presentation</vt:lpstr>
      <vt:lpstr>PowerPoint Presentation</vt:lpstr>
      <vt:lpstr>Functional classification</vt:lpstr>
      <vt:lpstr>PowerPoint Presentation</vt:lpstr>
      <vt:lpstr>TOF</vt:lpstr>
      <vt:lpstr>D-TGA</vt:lpstr>
      <vt:lpstr>PowerPoint Presentation</vt:lpstr>
      <vt:lpstr>L- TGA</vt:lpstr>
      <vt:lpstr>Truncus arteriosus</vt:lpstr>
      <vt:lpstr>Bicuspid Aortic Valve</vt:lpstr>
      <vt:lpstr>PowerPoint Presentation</vt:lpstr>
      <vt:lpstr>PowerPoint Presentation</vt:lpstr>
      <vt:lpstr>PowerPoint Presentation</vt:lpstr>
      <vt:lpstr>MCQ1</vt:lpstr>
      <vt:lpstr>MCQ2</vt:lpstr>
      <vt:lpstr>MCQ3</vt:lpstr>
      <vt:lpstr>MCQ4</vt:lpstr>
      <vt:lpstr>MCQ5</vt:lpstr>
      <vt:lpstr>MCQ6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173</cp:revision>
  <dcterms:created xsi:type="dcterms:W3CDTF">2016-04-24T04:17:28Z</dcterms:created>
  <dcterms:modified xsi:type="dcterms:W3CDTF">2016-10-09T02:32:19Z</dcterms:modified>
</cp:coreProperties>
</file>